
<file path=[Content_Types].xml><?xml version="1.0" encoding="utf-8"?>
<Types xmlns="http://schemas.openxmlformats.org/package/2006/content-types">
  <Default Extension="aac" ContentType="audio/aac"/>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3gpp" ContentType="video/3gpp"/>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2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2" r:id="rId18"/>
    <p:sldId id="273" r:id="rId19"/>
    <p:sldId id="274" r:id="rId20"/>
    <p:sldId id="275" r:id="rId21"/>
    <p:sldId id="276" r:id="rId22"/>
    <p:sldId id="280" r:id="rId23"/>
    <p:sldId id="279" r:id="rId24"/>
    <p:sldId id="277" r:id="rId25"/>
    <p:sldId id="278" r:id="rId26"/>
  </p:sldIdLst>
  <p:sldSz cx="9144000" cy="5143500" type="screen16x9"/>
  <p:notesSz cx="7559675" cy="10691813"/>
  <p:embeddedFontLst>
    <p:embeddedFont>
      <p:font typeface="Roboto"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
      <p:font typeface="Ubuntu"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68463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247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844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321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9454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ef9b7fb31_0_0: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ef9b7fb31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56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ef9b7fb31_0_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ef9b7fb31_0_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62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ef9b7fb31_0_1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f9b7fb31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40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ef9b7fb31_0_1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ef9b7fb31_0_1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790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ef9b7fb31_0_3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ef9b7fb31_0_3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18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ef9b7fb31_0_30: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ef9b7fb31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248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ef9b7fb31_0_34: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ef9b7fb31_0_3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35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935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ef9b7fb31_0_5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ef9b7fb31_0_5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121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ef9b7fb31_0_4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4ef9b7fb31_0_4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41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3: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1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4355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1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188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31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000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5: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140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809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159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p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386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84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body" idx="1"/>
          </p:nvPr>
        </p:nvSpPr>
        <p:spPr>
          <a:xfrm>
            <a:off x="311760" y="1229760"/>
            <a:ext cx="851976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311760" y="122976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11"/>
          <p:cNvSpPr txBox="1">
            <a:spLocks noGrp="1"/>
          </p:cNvSpPr>
          <p:nvPr>
            <p:ph type="body" idx="2"/>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12"/>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12"/>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body" idx="4"/>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3"/>
          <p:cNvSpPr txBox="1">
            <a:spLocks noGrp="1"/>
          </p:cNvSpPr>
          <p:nvPr>
            <p:ph type="body" idx="1"/>
          </p:nvPr>
        </p:nvSpPr>
        <p:spPr>
          <a:xfrm>
            <a:off x="31176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13"/>
          <p:cNvSpPr txBox="1">
            <a:spLocks noGrp="1"/>
          </p:cNvSpPr>
          <p:nvPr>
            <p:ph type="body" idx="2"/>
          </p:nvPr>
        </p:nvSpPr>
        <p:spPr>
          <a:xfrm>
            <a:off x="319248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3"/>
          </p:nvPr>
        </p:nvSpPr>
        <p:spPr>
          <a:xfrm>
            <a:off x="607320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13"/>
          <p:cNvSpPr txBox="1">
            <a:spLocks noGrp="1"/>
          </p:cNvSpPr>
          <p:nvPr>
            <p:ph type="body" idx="4"/>
          </p:nvPr>
        </p:nvSpPr>
        <p:spPr>
          <a:xfrm>
            <a:off x="31176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 name="Google Shape;59;p13"/>
          <p:cNvSpPr txBox="1">
            <a:spLocks noGrp="1"/>
          </p:cNvSpPr>
          <p:nvPr>
            <p:ph type="body" idx="5"/>
          </p:nvPr>
        </p:nvSpPr>
        <p:spPr>
          <a:xfrm>
            <a:off x="319248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body" idx="6"/>
          </p:nvPr>
        </p:nvSpPr>
        <p:spPr>
          <a:xfrm>
            <a:off x="607320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subTitle" idx="1"/>
          </p:nvPr>
        </p:nvSpPr>
        <p:spPr>
          <a:xfrm>
            <a:off x="311760" y="1229760"/>
            <a:ext cx="8519760" cy="333828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311760" y="1229760"/>
            <a:ext cx="851976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2"/>
        <p:cNvGrpSpPr/>
        <p:nvPr/>
      </p:nvGrpSpPr>
      <p:grpSpPr>
        <a:xfrm>
          <a:off x="0" y="0"/>
          <a:ext cx="0" cy="0"/>
          <a:chOff x="0" y="0"/>
          <a:chExt cx="0" cy="0"/>
        </a:xfrm>
      </p:grpSpPr>
      <p:sp>
        <p:nvSpPr>
          <p:cNvPr id="83" name="Google Shape;83;p20"/>
          <p:cNvSpPr txBox="1">
            <a:spLocks noGrp="1"/>
          </p:cNvSpPr>
          <p:nvPr>
            <p:ph type="subTitle" idx="1"/>
          </p:nvPr>
        </p:nvSpPr>
        <p:spPr>
          <a:xfrm>
            <a:off x="311760" y="410040"/>
            <a:ext cx="8519760" cy="281484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1"/>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21"/>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8" name="Google Shape;88;p21"/>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2"/>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2" name="Google Shape;92;p22"/>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3" name="Google Shape;93;p22"/>
          <p:cNvSpPr txBox="1">
            <a:spLocks noGrp="1"/>
          </p:cNvSpPr>
          <p:nvPr>
            <p:ph type="body" idx="3"/>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3"/>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23"/>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8" name="Google Shape;98;p23"/>
          <p:cNvSpPr txBox="1">
            <a:spLocks noGrp="1"/>
          </p:cNvSpPr>
          <p:nvPr>
            <p:ph type="body" idx="3"/>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4"/>
          <p:cNvSpPr txBox="1">
            <a:spLocks noGrp="1"/>
          </p:cNvSpPr>
          <p:nvPr>
            <p:ph type="body" idx="1"/>
          </p:nvPr>
        </p:nvSpPr>
        <p:spPr>
          <a:xfrm>
            <a:off x="311760" y="122976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2" name="Google Shape;102;p24"/>
          <p:cNvSpPr txBox="1">
            <a:spLocks noGrp="1"/>
          </p:cNvSpPr>
          <p:nvPr>
            <p:ph type="body" idx="2"/>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3"/>
        <p:cNvGrpSpPr/>
        <p:nvPr/>
      </p:nvGrpSpPr>
      <p:grpSpPr>
        <a:xfrm>
          <a:off x="0" y="0"/>
          <a:ext cx="0" cy="0"/>
          <a:chOff x="0" y="0"/>
          <a:chExt cx="0" cy="0"/>
        </a:xfrm>
      </p:grpSpPr>
      <p:sp>
        <p:nvSpPr>
          <p:cNvPr id="104" name="Google Shape;104;p25"/>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5"/>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25"/>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25"/>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25"/>
          <p:cNvSpPr txBox="1">
            <a:spLocks noGrp="1"/>
          </p:cNvSpPr>
          <p:nvPr>
            <p:ph type="body" idx="4"/>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6"/>
          <p:cNvSpPr txBox="1">
            <a:spLocks noGrp="1"/>
          </p:cNvSpPr>
          <p:nvPr>
            <p:ph type="body" idx="1"/>
          </p:nvPr>
        </p:nvSpPr>
        <p:spPr>
          <a:xfrm>
            <a:off x="31176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2" name="Google Shape;112;p26"/>
          <p:cNvSpPr txBox="1">
            <a:spLocks noGrp="1"/>
          </p:cNvSpPr>
          <p:nvPr>
            <p:ph type="body" idx="2"/>
          </p:nvPr>
        </p:nvSpPr>
        <p:spPr>
          <a:xfrm>
            <a:off x="319248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3" name="Google Shape;113;p26"/>
          <p:cNvSpPr txBox="1">
            <a:spLocks noGrp="1"/>
          </p:cNvSpPr>
          <p:nvPr>
            <p:ph type="body" idx="3"/>
          </p:nvPr>
        </p:nvSpPr>
        <p:spPr>
          <a:xfrm>
            <a:off x="607320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26"/>
          <p:cNvSpPr txBox="1">
            <a:spLocks noGrp="1"/>
          </p:cNvSpPr>
          <p:nvPr>
            <p:ph type="body" idx="4"/>
          </p:nvPr>
        </p:nvSpPr>
        <p:spPr>
          <a:xfrm>
            <a:off x="31176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26"/>
          <p:cNvSpPr txBox="1">
            <a:spLocks noGrp="1"/>
          </p:cNvSpPr>
          <p:nvPr>
            <p:ph type="body" idx="5"/>
          </p:nvPr>
        </p:nvSpPr>
        <p:spPr>
          <a:xfrm>
            <a:off x="319248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26"/>
          <p:cNvSpPr txBox="1">
            <a:spLocks noGrp="1"/>
          </p:cNvSpPr>
          <p:nvPr>
            <p:ph type="body" idx="6"/>
          </p:nvPr>
        </p:nvSpPr>
        <p:spPr>
          <a:xfrm>
            <a:off x="607320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subTitle" idx="1"/>
          </p:nvPr>
        </p:nvSpPr>
        <p:spPr>
          <a:xfrm>
            <a:off x="311760" y="1229760"/>
            <a:ext cx="8519760" cy="333828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6"/>
        <p:cNvGrpSpPr/>
        <p:nvPr/>
      </p:nvGrpSpPr>
      <p:grpSpPr>
        <a:xfrm>
          <a:off x="0" y="0"/>
          <a:ext cx="0" cy="0"/>
          <a:chOff x="0" y="0"/>
          <a:chExt cx="0" cy="0"/>
        </a:xfrm>
      </p:grpSpPr>
      <p:sp>
        <p:nvSpPr>
          <p:cNvPr id="127" name="Google Shape;127;p31"/>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1"/>
          <p:cNvSpPr txBox="1">
            <a:spLocks noGrp="1"/>
          </p:cNvSpPr>
          <p:nvPr>
            <p:ph type="body" idx="1"/>
          </p:nvPr>
        </p:nvSpPr>
        <p:spPr>
          <a:xfrm>
            <a:off x="311760" y="1229760"/>
            <a:ext cx="851976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9"/>
        <p:cNvGrpSpPr/>
        <p:nvPr/>
      </p:nvGrpSpPr>
      <p:grpSpPr>
        <a:xfrm>
          <a:off x="0" y="0"/>
          <a:ext cx="0" cy="0"/>
          <a:chOff x="0" y="0"/>
          <a:chExt cx="0" cy="0"/>
        </a:xfrm>
      </p:grpSpPr>
      <p:sp>
        <p:nvSpPr>
          <p:cNvPr id="130" name="Google Shape;130;p32"/>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2"/>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2" name="Google Shape;132;p32"/>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311760" y="1229760"/>
            <a:ext cx="8519760" cy="333828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3"/>
        <p:cNvGrpSpPr/>
        <p:nvPr/>
      </p:nvGrpSpPr>
      <p:grpSpPr>
        <a:xfrm>
          <a:off x="0" y="0"/>
          <a:ext cx="0" cy="0"/>
          <a:chOff x="0" y="0"/>
          <a:chExt cx="0" cy="0"/>
        </a:xfrm>
      </p:grpSpPr>
      <p:sp>
        <p:nvSpPr>
          <p:cNvPr id="134" name="Google Shape;134;p33"/>
          <p:cNvSpPr txBox="1">
            <a:spLocks noGrp="1"/>
          </p:cNvSpPr>
          <p:nvPr>
            <p:ph type="subTitle" idx="1"/>
          </p:nvPr>
        </p:nvSpPr>
        <p:spPr>
          <a:xfrm>
            <a:off x="311760" y="410040"/>
            <a:ext cx="8519760" cy="281484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4"/>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8" name="Google Shape;138;p34"/>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9" name="Google Shape;139;p34"/>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5"/>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3" name="Google Shape;143;p35"/>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4" name="Google Shape;144;p35"/>
          <p:cNvSpPr txBox="1">
            <a:spLocks noGrp="1"/>
          </p:cNvSpPr>
          <p:nvPr>
            <p:ph type="body" idx="3"/>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5"/>
        <p:cNvGrpSpPr/>
        <p:nvPr/>
      </p:nvGrpSpPr>
      <p:grpSpPr>
        <a:xfrm>
          <a:off x="0" y="0"/>
          <a:ext cx="0" cy="0"/>
          <a:chOff x="0" y="0"/>
          <a:chExt cx="0" cy="0"/>
        </a:xfrm>
      </p:grpSpPr>
      <p:sp>
        <p:nvSpPr>
          <p:cNvPr id="146" name="Google Shape;146;p36"/>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6"/>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8" name="Google Shape;148;p36"/>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9" name="Google Shape;149;p36"/>
          <p:cNvSpPr txBox="1">
            <a:spLocks noGrp="1"/>
          </p:cNvSpPr>
          <p:nvPr>
            <p:ph type="body" idx="3"/>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0"/>
        <p:cNvGrpSpPr/>
        <p:nvPr/>
      </p:nvGrpSpPr>
      <p:grpSpPr>
        <a:xfrm>
          <a:off x="0" y="0"/>
          <a:ext cx="0" cy="0"/>
          <a:chOff x="0" y="0"/>
          <a:chExt cx="0" cy="0"/>
        </a:xfrm>
      </p:grpSpPr>
      <p:sp>
        <p:nvSpPr>
          <p:cNvPr id="151" name="Google Shape;151;p37"/>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7"/>
          <p:cNvSpPr txBox="1">
            <a:spLocks noGrp="1"/>
          </p:cNvSpPr>
          <p:nvPr>
            <p:ph type="body" idx="1"/>
          </p:nvPr>
        </p:nvSpPr>
        <p:spPr>
          <a:xfrm>
            <a:off x="311760" y="122976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body" idx="2"/>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38"/>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7" name="Google Shape;157;p38"/>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8" name="Google Shape;158;p38"/>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body" idx="4"/>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0"/>
        <p:cNvGrpSpPr/>
        <p:nvPr/>
      </p:nvGrpSpPr>
      <p:grpSpPr>
        <a:xfrm>
          <a:off x="0" y="0"/>
          <a:ext cx="0" cy="0"/>
          <a:chOff x="0" y="0"/>
          <a:chExt cx="0" cy="0"/>
        </a:xfrm>
      </p:grpSpPr>
      <p:sp>
        <p:nvSpPr>
          <p:cNvPr id="161" name="Google Shape;161;p39"/>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9"/>
          <p:cNvSpPr txBox="1">
            <a:spLocks noGrp="1"/>
          </p:cNvSpPr>
          <p:nvPr>
            <p:ph type="body" idx="1"/>
          </p:nvPr>
        </p:nvSpPr>
        <p:spPr>
          <a:xfrm>
            <a:off x="31176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3" name="Google Shape;163;p39"/>
          <p:cNvSpPr txBox="1">
            <a:spLocks noGrp="1"/>
          </p:cNvSpPr>
          <p:nvPr>
            <p:ph type="body" idx="2"/>
          </p:nvPr>
        </p:nvSpPr>
        <p:spPr>
          <a:xfrm>
            <a:off x="319248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4" name="Google Shape;164;p39"/>
          <p:cNvSpPr txBox="1">
            <a:spLocks noGrp="1"/>
          </p:cNvSpPr>
          <p:nvPr>
            <p:ph type="body" idx="3"/>
          </p:nvPr>
        </p:nvSpPr>
        <p:spPr>
          <a:xfrm>
            <a:off x="6073200" y="122976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5" name="Google Shape;165;p39"/>
          <p:cNvSpPr txBox="1">
            <a:spLocks noGrp="1"/>
          </p:cNvSpPr>
          <p:nvPr>
            <p:ph type="body" idx="4"/>
          </p:nvPr>
        </p:nvSpPr>
        <p:spPr>
          <a:xfrm>
            <a:off x="31176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6" name="Google Shape;166;p39"/>
          <p:cNvSpPr txBox="1">
            <a:spLocks noGrp="1"/>
          </p:cNvSpPr>
          <p:nvPr>
            <p:ph type="body" idx="5"/>
          </p:nvPr>
        </p:nvSpPr>
        <p:spPr>
          <a:xfrm>
            <a:off x="319248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7" name="Google Shape;167;p39"/>
          <p:cNvSpPr txBox="1">
            <a:spLocks noGrp="1"/>
          </p:cNvSpPr>
          <p:nvPr>
            <p:ph type="body" idx="6"/>
          </p:nvPr>
        </p:nvSpPr>
        <p:spPr>
          <a:xfrm>
            <a:off x="6073200" y="2973600"/>
            <a:ext cx="274320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311760" y="410040"/>
            <a:ext cx="8519760" cy="281484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8"/>
          <p:cNvSpPr txBox="1">
            <a:spLocks noGrp="1"/>
          </p:cNvSpPr>
          <p:nvPr>
            <p:ph type="body" idx="2"/>
          </p:nvPr>
        </p:nvSpPr>
        <p:spPr>
          <a:xfrm>
            <a:off x="467712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3"/>
          </p:nvPr>
        </p:nvSpPr>
        <p:spPr>
          <a:xfrm>
            <a:off x="31176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311760" y="1229760"/>
            <a:ext cx="4157280" cy="3338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9"/>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9"/>
          <p:cNvSpPr txBox="1">
            <a:spLocks noGrp="1"/>
          </p:cNvSpPr>
          <p:nvPr>
            <p:ph type="body" idx="3"/>
          </p:nvPr>
        </p:nvSpPr>
        <p:spPr>
          <a:xfrm>
            <a:off x="4677120" y="297360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311760" y="401040"/>
            <a:ext cx="8519760" cy="62532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txBox="1">
            <a:spLocks noGrp="1"/>
          </p:cNvSpPr>
          <p:nvPr>
            <p:ph type="body" idx="1"/>
          </p:nvPr>
        </p:nvSpPr>
        <p:spPr>
          <a:xfrm>
            <a:off x="31176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body" idx="2"/>
          </p:nvPr>
        </p:nvSpPr>
        <p:spPr>
          <a:xfrm>
            <a:off x="4677120" y="1229760"/>
            <a:ext cx="415728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body" idx="3"/>
          </p:nvPr>
        </p:nvSpPr>
        <p:spPr>
          <a:xfrm>
            <a:off x="311760" y="2973600"/>
            <a:ext cx="8519760" cy="1592280"/>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A3990"/>
        </a:solidFill>
        <a:effectLst/>
      </p:bgPr>
    </p:bg>
    <p:spTree>
      <p:nvGrpSpPr>
        <p:cNvPr id="1" name="Shape 5"/>
        <p:cNvGrpSpPr/>
        <p:nvPr/>
      </p:nvGrpSpPr>
      <p:grpSpPr>
        <a:xfrm>
          <a:off x="0" y="0"/>
          <a:ext cx="0" cy="0"/>
          <a:chOff x="0" y="0"/>
          <a:chExt cx="0" cy="0"/>
        </a:xfrm>
      </p:grpSpPr>
      <p:sp>
        <p:nvSpPr>
          <p:cNvPr id="6" name="Google Shape;6;p1"/>
          <p:cNvSpPr/>
          <p:nvPr/>
        </p:nvSpPr>
        <p:spPr>
          <a:xfrm>
            <a:off x="8128800" y="0"/>
            <a:ext cx="1014480" cy="101448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p:nvPr/>
        </p:nvSpPr>
        <p:spPr>
          <a:xfrm flipH="1">
            <a:off x="7112880" y="0"/>
            <a:ext cx="1014480" cy="101448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
          <p:cNvSpPr/>
          <p:nvPr/>
        </p:nvSpPr>
        <p:spPr>
          <a:xfrm rot="10800000" flipH="1">
            <a:off x="9142920" y="2030040"/>
            <a:ext cx="1014480" cy="101448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
          <p:cNvSpPr/>
          <p:nvPr/>
        </p:nvSpPr>
        <p:spPr>
          <a:xfrm rot="10800000">
            <a:off x="8128440" y="2030040"/>
            <a:ext cx="1014480" cy="101448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
          <p:cNvSpPr/>
          <p:nvPr/>
        </p:nvSpPr>
        <p:spPr>
          <a:xfrm rot="10800000">
            <a:off x="10158840" y="3045240"/>
            <a:ext cx="1014480" cy="101448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
          <p:cNvSpPr txBox="1">
            <a:spLocks noGrp="1"/>
          </p:cNvSpPr>
          <p:nvPr>
            <p:ph type="title"/>
          </p:nvPr>
        </p:nvSpPr>
        <p:spPr>
          <a:xfrm>
            <a:off x="311760" y="410040"/>
            <a:ext cx="8519760" cy="60696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p:nvPr/>
        </p:nvSpPr>
        <p:spPr>
          <a:xfrm>
            <a:off x="8154720" y="3903840"/>
            <a:ext cx="988560" cy="98712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flipH="1">
            <a:off x="6180480" y="3903840"/>
            <a:ext cx="988560" cy="98712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7170120" y="3903840"/>
            <a:ext cx="988560" cy="98712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rot="10800000">
            <a:off x="10132920" y="5879160"/>
            <a:ext cx="988560" cy="98712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0" y="4891680"/>
            <a:ext cx="9143280" cy="25128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txBox="1">
            <a:spLocks noGrp="1"/>
          </p:cNvSpPr>
          <p:nvPr>
            <p:ph type="title"/>
          </p:nvPr>
        </p:nvSpPr>
        <p:spPr>
          <a:xfrm>
            <a:off x="311760" y="410040"/>
            <a:ext cx="8519760" cy="60696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14"/>
          <p:cNvSpPr txBox="1">
            <a:spLocks noGrp="1"/>
          </p:cNvSpPr>
          <p:nvPr>
            <p:ph type="body" idx="1"/>
          </p:nvPr>
        </p:nvSpPr>
        <p:spPr>
          <a:xfrm>
            <a:off x="311760" y="1229760"/>
            <a:ext cx="8519760" cy="333828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311760" y="410040"/>
            <a:ext cx="8519760" cy="60696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microsoft.com/office/2007/relationships/media" Target="../media/media12.3gpp"/><Relationship Id="rId7" Type="http://schemas.openxmlformats.org/officeDocument/2006/relationships/image" Target="../media/image1.png"/><Relationship Id="rId2" Type="http://schemas.openxmlformats.org/officeDocument/2006/relationships/audio" Target="../media/media11.3gpp"/><Relationship Id="rId1" Type="http://schemas.microsoft.com/office/2007/relationships/media" Target="../media/media11.3gpp"/><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audio" Target="../media/media12.3gpp"/></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4.3gpp"/><Relationship Id="rId7" Type="http://schemas.openxmlformats.org/officeDocument/2006/relationships/image" Target="../media/image3.png"/><Relationship Id="rId2" Type="http://schemas.openxmlformats.org/officeDocument/2006/relationships/audio" Target="../media/media13.3gpp"/><Relationship Id="rId1" Type="http://schemas.microsoft.com/office/2007/relationships/media" Target="../media/media13.3gpp"/><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audio" Target="../media/media14.3gp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3gpp"/><Relationship Id="rId1" Type="http://schemas.microsoft.com/office/2007/relationships/media" Target="../media/media15.3gpp"/><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3gpp"/><Relationship Id="rId1" Type="http://schemas.microsoft.com/office/2007/relationships/media" Target="../media/media16.3gpp"/><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aac"/><Relationship Id="rId1" Type="http://schemas.microsoft.com/office/2007/relationships/media" Target="../media/media2.aac"/><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3gpp"/><Relationship Id="rId1" Type="http://schemas.microsoft.com/office/2007/relationships/media" Target="../media/media17.3gpp"/><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aac"/><Relationship Id="rId1" Type="http://schemas.microsoft.com/office/2007/relationships/media" Target="../media/media3.aac"/><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aac"/><Relationship Id="rId1" Type="http://schemas.microsoft.com/office/2007/relationships/media" Target="../media/media4.aac"/><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aac"/><Relationship Id="rId1" Type="http://schemas.microsoft.com/office/2007/relationships/media" Target="../media/media5.aac"/><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0"/>
          <p:cNvSpPr/>
          <p:nvPr/>
        </p:nvSpPr>
        <p:spPr>
          <a:xfrm>
            <a:off x="2947320" y="1600200"/>
            <a:ext cx="3194280" cy="938880"/>
          </a:xfrm>
          <a:prstGeom prst="rect">
            <a:avLst/>
          </a:prstGeom>
          <a:noFill/>
          <a:ln>
            <a:noFill/>
          </a:ln>
        </p:spPr>
        <p:txBody>
          <a:bodyPr spcFirstLastPara="1" wrap="square" lIns="90000" tIns="91425" rIns="90000" bIns="91425" anchor="b" anchorCtr="0">
            <a:noAutofit/>
          </a:bodyPr>
          <a:lstStyle/>
          <a:p>
            <a:pPr marL="0" marR="0" lvl="0" indent="0" algn="l" rtl="0">
              <a:lnSpc>
                <a:spcPct val="100000"/>
              </a:lnSpc>
              <a:spcBef>
                <a:spcPts val="0"/>
              </a:spcBef>
              <a:spcAft>
                <a:spcPts val="0"/>
              </a:spcAft>
              <a:buClr>
                <a:srgbClr val="000000"/>
              </a:buClr>
              <a:buSzPts val="4000"/>
              <a:buFont typeface="Arial"/>
              <a:buNone/>
            </a:pPr>
            <a:r>
              <a:rPr lang="en-IN" sz="4000" b="1" i="0" u="none" strike="noStrike" cap="none">
                <a:solidFill>
                  <a:srgbClr val="FFFFFF"/>
                </a:solidFill>
                <a:latin typeface="Verdana"/>
                <a:ea typeface="Verdana"/>
                <a:cs typeface="Verdana"/>
                <a:sym typeface="Verdana"/>
              </a:rPr>
              <a:t>GROUP 22</a:t>
            </a:r>
            <a:endParaRPr sz="4000" b="0" i="0" u="none" strike="noStrike" cap="none">
              <a:solidFill>
                <a:srgbClr val="000000"/>
              </a:solidFill>
              <a:latin typeface="Arial"/>
              <a:ea typeface="Arial"/>
              <a:cs typeface="Arial"/>
              <a:sym typeface="Arial"/>
            </a:endParaRPr>
          </a:p>
        </p:txBody>
      </p:sp>
      <p:sp>
        <p:nvSpPr>
          <p:cNvPr id="173" name="Google Shape;173;p40"/>
          <p:cNvSpPr/>
          <p:nvPr/>
        </p:nvSpPr>
        <p:spPr>
          <a:xfrm>
            <a:off x="824040" y="3596400"/>
            <a:ext cx="4254840" cy="93888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Arial"/>
                <a:ea typeface="Arial"/>
                <a:cs typeface="Arial"/>
                <a:sym typeface="Arial"/>
              </a:rPr>
              <a:t>Lovely Digra IIT2017090</a:t>
            </a:r>
            <a:endParaRPr sz="18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Arial"/>
                <a:ea typeface="Arial"/>
                <a:cs typeface="Arial"/>
                <a:sym typeface="Arial"/>
              </a:rPr>
              <a:t>Abhishek Vishwakarma IIT2017091</a:t>
            </a:r>
            <a:endParaRPr sz="18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Arial"/>
                <a:ea typeface="Arial"/>
                <a:cs typeface="Arial"/>
                <a:sym typeface="Arial"/>
              </a:rPr>
              <a:t>Anuj Raj IIT2017092</a:t>
            </a:r>
            <a:endParaRPr sz="18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5909" y="255879"/>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9"/>
          <p:cNvSpPr/>
          <p:nvPr/>
        </p:nvSpPr>
        <p:spPr>
          <a:xfrm>
            <a:off x="311760" y="41004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The Best Case</a:t>
            </a:r>
            <a:endParaRPr sz="3000" b="0" i="0" u="none" strike="noStrike" cap="none">
              <a:solidFill>
                <a:srgbClr val="000000"/>
              </a:solidFill>
              <a:latin typeface="Arial"/>
              <a:ea typeface="Arial"/>
              <a:cs typeface="Arial"/>
              <a:sym typeface="Arial"/>
            </a:endParaRPr>
          </a:p>
        </p:txBody>
      </p:sp>
      <p:sp>
        <p:nvSpPr>
          <p:cNvPr id="226" name="Google Shape;226;p49"/>
          <p:cNvSpPr/>
          <p:nvPr/>
        </p:nvSpPr>
        <p:spPr>
          <a:xfrm>
            <a:off x="311760" y="1229760"/>
            <a:ext cx="8519760" cy="3338280"/>
          </a:xfrm>
          <a:prstGeom prst="rect">
            <a:avLst/>
          </a:prstGeom>
          <a:noFill/>
          <a:ln>
            <a:noFill/>
          </a:ln>
        </p:spPr>
        <p:txBody>
          <a:bodyPr spcFirstLastPara="1" wrap="square" lIns="90000" tIns="91425" rIns="90000" bIns="91425" anchor="t" anchorCtr="0">
            <a:noAutofit/>
          </a:bodyPr>
          <a:lstStyle/>
          <a:p>
            <a:pPr marL="12600" marR="0" lvl="0" indent="0" algn="l" rtl="0">
              <a:lnSpc>
                <a:spcPct val="114000"/>
              </a:lnSpc>
              <a:spcBef>
                <a:spcPts val="0"/>
              </a:spcBef>
              <a:spcAft>
                <a:spcPts val="0"/>
              </a:spcAft>
              <a:buClr>
                <a:srgbClr val="000000"/>
              </a:buClr>
              <a:buSzPts val="2200"/>
              <a:buFont typeface="Arial"/>
              <a:buNone/>
            </a:pPr>
            <a:r>
              <a:rPr lang="en-IN" sz="2200" b="0" i="0" u="none" strike="noStrike" cap="none" dirty="0">
                <a:solidFill>
                  <a:srgbClr val="000000"/>
                </a:solidFill>
                <a:latin typeface="Arial"/>
                <a:ea typeface="Arial"/>
                <a:cs typeface="Arial"/>
                <a:sym typeface="Arial"/>
              </a:rPr>
              <a:t>As time complexity depends on the number of digits of multiplier, number of digits in the </a:t>
            </a:r>
            <a:r>
              <a:rPr lang="en-IN" sz="2200" b="0" i="0" u="none" strike="noStrike" cap="none" dirty="0" err="1">
                <a:solidFill>
                  <a:srgbClr val="000000"/>
                </a:solidFill>
                <a:latin typeface="Arial"/>
                <a:ea typeface="Arial"/>
                <a:cs typeface="Arial"/>
                <a:sym typeface="Arial"/>
              </a:rPr>
              <a:t>multiplicant</a:t>
            </a:r>
            <a:r>
              <a:rPr lang="en-IN" sz="2200" b="0" i="0" u="none" strike="noStrike" cap="none" dirty="0">
                <a:solidFill>
                  <a:srgbClr val="000000"/>
                </a:solidFill>
                <a:latin typeface="Arial"/>
                <a:ea typeface="Arial"/>
                <a:cs typeface="Arial"/>
                <a:sym typeface="Arial"/>
              </a:rPr>
              <a:t> and value of the single</a:t>
            </a:r>
            <a:endParaRPr sz="2200" b="0" i="0" u="none" strike="noStrike" cap="none" dirty="0">
              <a:solidFill>
                <a:srgbClr val="000000"/>
              </a:solidFill>
              <a:latin typeface="Arial"/>
              <a:ea typeface="Arial"/>
              <a:cs typeface="Arial"/>
              <a:sym typeface="Arial"/>
            </a:endParaRPr>
          </a:p>
          <a:p>
            <a:pPr marL="12600" marR="0" lvl="0" indent="0" algn="l" rtl="0">
              <a:lnSpc>
                <a:spcPct val="114000"/>
              </a:lnSpc>
              <a:spcBef>
                <a:spcPts val="0"/>
              </a:spcBef>
              <a:spcAft>
                <a:spcPts val="0"/>
              </a:spcAft>
              <a:buClr>
                <a:srgbClr val="000000"/>
              </a:buClr>
              <a:buSzPts val="2200"/>
              <a:buFont typeface="Arial"/>
              <a:buNone/>
            </a:pPr>
            <a:r>
              <a:rPr lang="en-IN" sz="2200" b="0" i="0" u="none" strike="noStrike" cap="none" dirty="0">
                <a:solidFill>
                  <a:srgbClr val="000000"/>
                </a:solidFill>
                <a:latin typeface="Arial"/>
                <a:ea typeface="Arial"/>
                <a:cs typeface="Arial"/>
                <a:sym typeface="Arial"/>
              </a:rPr>
              <a:t>digit of each pair of the two </a:t>
            </a:r>
            <a:r>
              <a:rPr lang="en-IN" sz="2200" b="0" i="0" u="none" strike="noStrike" cap="none" dirty="0" err="1">
                <a:solidFill>
                  <a:srgbClr val="000000"/>
                </a:solidFill>
                <a:latin typeface="Arial"/>
                <a:ea typeface="Arial"/>
                <a:cs typeface="Arial"/>
                <a:sym typeface="Arial"/>
              </a:rPr>
              <a:t>integers.So</a:t>
            </a:r>
            <a:r>
              <a:rPr lang="en-IN" sz="2200" b="0" i="0" u="none" strike="noStrike" cap="none" dirty="0">
                <a:solidFill>
                  <a:srgbClr val="000000"/>
                </a:solidFill>
                <a:latin typeface="Arial"/>
                <a:ea typeface="Arial"/>
                <a:cs typeface="Arial"/>
                <a:sym typeface="Arial"/>
              </a:rPr>
              <a:t> the </a:t>
            </a:r>
            <a:r>
              <a:rPr lang="en-IN" sz="2000" b="0" i="0" u="none" strike="noStrike" cap="none" dirty="0">
                <a:solidFill>
                  <a:srgbClr val="000000"/>
                </a:solidFill>
                <a:latin typeface="Arial"/>
                <a:ea typeface="Arial"/>
                <a:cs typeface="Arial"/>
                <a:sym typeface="Arial"/>
              </a:rPr>
              <a:t>B</a:t>
            </a:r>
            <a:r>
              <a:rPr lang="en-IN" sz="2200" b="0" i="0" u="none" strike="noStrike" cap="none" dirty="0">
                <a:solidFill>
                  <a:srgbClr val="000000"/>
                </a:solidFill>
                <a:latin typeface="Arial"/>
                <a:ea typeface="Arial"/>
                <a:cs typeface="Arial"/>
                <a:sym typeface="Arial"/>
              </a:rPr>
              <a:t>est Case is when each single digit pair contains </a:t>
            </a:r>
            <a:r>
              <a:rPr lang="en-IN" sz="2200" b="0" i="0" u="none" strike="noStrike" cap="none" dirty="0" err="1">
                <a:solidFill>
                  <a:srgbClr val="000000"/>
                </a:solidFill>
                <a:latin typeface="Arial"/>
                <a:ea typeface="Arial"/>
                <a:cs typeface="Arial"/>
                <a:sym typeface="Arial"/>
              </a:rPr>
              <a:t>atleast</a:t>
            </a:r>
            <a:r>
              <a:rPr lang="en-IN" sz="2200" b="0" i="0" u="none" strike="noStrike" cap="none" dirty="0">
                <a:solidFill>
                  <a:srgbClr val="000000"/>
                </a:solidFill>
                <a:latin typeface="Arial"/>
                <a:ea typeface="Arial"/>
                <a:cs typeface="Arial"/>
                <a:sym typeface="Arial"/>
              </a:rPr>
              <a:t> one 0 with growth rate</a:t>
            </a:r>
            <a:endParaRPr sz="2200" b="0" i="0" u="none" strike="noStrike" cap="none" dirty="0">
              <a:solidFill>
                <a:srgbClr val="000000"/>
              </a:solidFill>
              <a:latin typeface="Arial"/>
              <a:ea typeface="Arial"/>
              <a:cs typeface="Arial"/>
              <a:sym typeface="Arial"/>
            </a:endParaRPr>
          </a:p>
          <a:p>
            <a:pPr marL="12600" marR="0" lvl="0" indent="0" algn="l" rtl="0">
              <a:lnSpc>
                <a:spcPct val="114000"/>
              </a:lnSpc>
              <a:spcBef>
                <a:spcPts val="0"/>
              </a:spcBef>
              <a:spcAft>
                <a:spcPts val="0"/>
              </a:spcAft>
              <a:buClr>
                <a:srgbClr val="000000"/>
              </a:buClr>
              <a:buSzPts val="2200"/>
              <a:buFont typeface="Arial"/>
              <a:buNone/>
            </a:pPr>
            <a:r>
              <a:rPr lang="en-IN" sz="2200" b="1" i="0" u="none" strike="noStrike" cap="none" dirty="0">
                <a:solidFill>
                  <a:srgbClr val="000000"/>
                </a:solidFill>
                <a:latin typeface="Ubuntu"/>
                <a:ea typeface="Ubuntu"/>
                <a:cs typeface="Ubuntu"/>
                <a:sym typeface="Ubuntu"/>
              </a:rPr>
              <a:t>Ω</a:t>
            </a:r>
            <a:r>
              <a:rPr lang="en-IN" sz="2200" b="1" i="0" u="none" strike="noStrike" cap="none" dirty="0">
                <a:solidFill>
                  <a:srgbClr val="000000"/>
                </a:solidFill>
                <a:latin typeface="Arial"/>
                <a:ea typeface="Arial"/>
                <a:cs typeface="Arial"/>
                <a:sym typeface="Arial"/>
              </a:rPr>
              <a:t>(1 ∗ d ∗ d)</a:t>
            </a:r>
            <a:r>
              <a:rPr lang="en-IN" sz="2200" b="0" i="0" u="none" strike="noStrike" cap="none" dirty="0">
                <a:solidFill>
                  <a:srgbClr val="000000"/>
                </a:solidFill>
                <a:latin typeface="Arial"/>
                <a:ea typeface="Arial"/>
                <a:cs typeface="Arial"/>
                <a:sym typeface="Arial"/>
              </a:rPr>
              <a:t> where, d is the total digits in the given integer.</a:t>
            </a:r>
            <a:endParaRPr sz="2200" b="0" i="0" u="none" strike="noStrike" cap="none" dirty="0">
              <a:solidFill>
                <a:srgbClr val="000000"/>
              </a:solidFill>
              <a:latin typeface="Arial"/>
              <a:ea typeface="Arial"/>
              <a:cs typeface="Arial"/>
              <a:sym typeface="Arial"/>
            </a:endParaRPr>
          </a:p>
        </p:txBody>
      </p:sp>
      <p:pic>
        <p:nvPicPr>
          <p:cNvPr id="2" name="be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1819" y="226157"/>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p:nvPr/>
        </p:nvSpPr>
        <p:spPr>
          <a:xfrm>
            <a:off x="311760" y="41004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The Worst Case</a:t>
            </a:r>
            <a:endParaRPr sz="3000" b="0" i="0" u="none" strike="noStrike" cap="none">
              <a:solidFill>
                <a:srgbClr val="000000"/>
              </a:solidFill>
              <a:latin typeface="Arial"/>
              <a:ea typeface="Arial"/>
              <a:cs typeface="Arial"/>
              <a:sym typeface="Arial"/>
            </a:endParaRPr>
          </a:p>
        </p:txBody>
      </p:sp>
      <p:sp>
        <p:nvSpPr>
          <p:cNvPr id="232" name="Google Shape;232;p50"/>
          <p:cNvSpPr/>
          <p:nvPr/>
        </p:nvSpPr>
        <p:spPr>
          <a:xfrm>
            <a:off x="312123" y="1229760"/>
            <a:ext cx="8519700" cy="3338400"/>
          </a:xfrm>
          <a:prstGeom prst="rect">
            <a:avLst/>
          </a:prstGeom>
          <a:noFill/>
          <a:ln>
            <a:noFill/>
          </a:ln>
        </p:spPr>
        <p:txBody>
          <a:bodyPr spcFirstLastPara="1" wrap="square" lIns="90000" tIns="91425" rIns="90000" bIns="91425" anchor="t" anchorCtr="0">
            <a:noAutofit/>
          </a:bodyPr>
          <a:lstStyle/>
          <a:p>
            <a:pPr marL="12599"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Worst Case arises if each single digit pair of multiplicant and multiplier integers is 9 as in this case we need to access product from the look-Up table at max 9 iterations in the repeated addition loop of mul(9) for the function.</a:t>
            </a:r>
            <a:endParaRPr sz="20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The growth rate for the worst case will be bounded by </a:t>
            </a:r>
            <a:endParaRPr sz="20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    </a:t>
            </a:r>
            <a:r>
              <a:rPr lang="en-IN" sz="2000" b="1" i="0" u="none" strike="noStrike" cap="none">
                <a:solidFill>
                  <a:srgbClr val="000000"/>
                </a:solidFill>
                <a:latin typeface="Arial"/>
                <a:ea typeface="Arial"/>
                <a:cs typeface="Arial"/>
                <a:sym typeface="Arial"/>
              </a:rPr>
              <a:t>O(9 ∗ d ∗ d)</a:t>
            </a:r>
            <a:endParaRPr sz="2000" b="1"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Where, d is the total digits in the given integer.</a:t>
            </a:r>
            <a:endParaRPr sz="2000" b="0" i="0" u="none" strike="noStrike" cap="none">
              <a:solidFill>
                <a:srgbClr val="000000"/>
              </a:solidFill>
              <a:latin typeface="Arial"/>
              <a:ea typeface="Arial"/>
              <a:cs typeface="Arial"/>
              <a:sym typeface="Arial"/>
            </a:endParaRPr>
          </a:p>
        </p:txBody>
      </p:sp>
      <p:pic>
        <p:nvPicPr>
          <p:cNvPr id="2" name="wo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2211" y="166358"/>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1"/>
          <p:cNvSpPr/>
          <p:nvPr/>
        </p:nvSpPr>
        <p:spPr>
          <a:xfrm>
            <a:off x="311760" y="13536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The Graph</a:t>
            </a:r>
            <a:endParaRPr sz="3000" b="0" i="0" u="none" strike="noStrike" cap="none">
              <a:solidFill>
                <a:srgbClr val="000000"/>
              </a:solidFill>
              <a:latin typeface="Arial"/>
              <a:ea typeface="Arial"/>
              <a:cs typeface="Arial"/>
              <a:sym typeface="Arial"/>
            </a:endParaRPr>
          </a:p>
        </p:txBody>
      </p:sp>
      <p:pic>
        <p:nvPicPr>
          <p:cNvPr id="238" name="Google Shape;238;p51"/>
          <p:cNvPicPr preferRelativeResize="0"/>
          <p:nvPr/>
        </p:nvPicPr>
        <p:blipFill rotWithShape="1">
          <a:blip r:embed="rId3">
            <a:alphaModFix/>
          </a:blip>
          <a:srcRect/>
          <a:stretch/>
        </p:blipFill>
        <p:spPr>
          <a:xfrm>
            <a:off x="720000" y="742320"/>
            <a:ext cx="7488000" cy="3293640"/>
          </a:xfrm>
          <a:prstGeom prst="rect">
            <a:avLst/>
          </a:prstGeom>
          <a:noFill/>
          <a:ln>
            <a:noFill/>
          </a:ln>
        </p:spPr>
      </p:pic>
      <p:sp>
        <p:nvSpPr>
          <p:cNvPr id="239" name="Google Shape;239;p51"/>
          <p:cNvSpPr txBox="1"/>
          <p:nvPr/>
        </p:nvSpPr>
        <p:spPr>
          <a:xfrm>
            <a:off x="1728000" y="4094640"/>
            <a:ext cx="4032000" cy="3463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      Value of Number vs Time elapsed</a:t>
            </a: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2"/>
          <p:cNvSpPr txBox="1"/>
          <p:nvPr/>
        </p:nvSpPr>
        <p:spPr>
          <a:xfrm>
            <a:off x="1528425" y="1786275"/>
            <a:ext cx="6068700" cy="9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4800" b="1">
                <a:solidFill>
                  <a:srgbClr val="2A3990"/>
                </a:solidFill>
              </a:rPr>
              <a:t>Numerical Analysis</a:t>
            </a:r>
            <a:endParaRPr sz="4800"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3"/>
          <p:cNvSpPr txBox="1"/>
          <p:nvPr/>
        </p:nvSpPr>
        <p:spPr>
          <a:xfrm>
            <a:off x="622050" y="-76200"/>
            <a:ext cx="7442700" cy="49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IN" sz="2400">
                <a:solidFill>
                  <a:srgbClr val="2A3990"/>
                </a:solidFill>
              </a:rPr>
              <a:t>Reason for Numerical Analysis </a:t>
            </a:r>
            <a:r>
              <a:rPr lang="en-IN" sz="2400"/>
              <a:t>:</a:t>
            </a:r>
            <a:endParaRPr/>
          </a:p>
          <a:p>
            <a:pPr marL="0" lvl="0" indent="0" algn="l" rtl="0">
              <a:spcBef>
                <a:spcPts val="0"/>
              </a:spcBef>
              <a:spcAft>
                <a:spcPts val="0"/>
              </a:spcAft>
              <a:buNone/>
            </a:pPr>
            <a:r>
              <a:rPr lang="en-IN" sz="1800"/>
              <a:t>In a computer, real numbers are represented with finite precision. This finite-precision representation leads to unavoidable errors, especially when floating-point numbers, which are digital approximations to real numbers, are involved.</a:t>
            </a:r>
            <a:endParaRPr sz="1800"/>
          </a:p>
          <a:p>
            <a:pPr marL="0" lvl="0" indent="0" algn="l" rtl="0">
              <a:spcBef>
                <a:spcPts val="0"/>
              </a:spcBef>
              <a:spcAft>
                <a:spcPts val="0"/>
              </a:spcAft>
              <a:buNone/>
            </a:pPr>
            <a:endParaRPr/>
          </a:p>
          <a:p>
            <a:pPr marL="0" lvl="0" indent="0" algn="l" rtl="0">
              <a:spcBef>
                <a:spcPts val="0"/>
              </a:spcBef>
              <a:spcAft>
                <a:spcPts val="0"/>
              </a:spcAft>
              <a:buNone/>
            </a:pPr>
            <a:r>
              <a:rPr lang="en-IN" sz="2400">
                <a:solidFill>
                  <a:srgbClr val="2A3990"/>
                </a:solidFill>
              </a:rPr>
              <a:t>why floating-point numbers are inherently inaccurate?</a:t>
            </a:r>
            <a:endParaRPr/>
          </a:p>
          <a:p>
            <a:pPr marL="0" lvl="0" indent="0" algn="l" rtl="0">
              <a:spcBef>
                <a:spcPts val="0"/>
              </a:spcBef>
              <a:spcAft>
                <a:spcPts val="0"/>
              </a:spcAft>
              <a:buNone/>
            </a:pPr>
            <a:r>
              <a:rPr lang="en-IN" sz="1800"/>
              <a:t>Floating-point numbers are represented by strings of a limited number of bits, but represent numbers much larger or smaller than that number of digits can be made to express.</a:t>
            </a:r>
            <a:endParaRPr sz="1800"/>
          </a:p>
          <a:p>
            <a:pPr marL="0" lvl="0" indent="0" algn="l" rtl="0">
              <a:spcBef>
                <a:spcPts val="0"/>
              </a:spcBef>
              <a:spcAft>
                <a:spcPts val="0"/>
              </a:spcAft>
              <a:buNone/>
            </a:pPr>
            <a:r>
              <a:rPr lang="en-IN" sz="1800"/>
              <a:t>In other words, floating-point values are finite-precision approximations of infinitely precise numbers.</a:t>
            </a:r>
            <a:endParaRPr sz="1800"/>
          </a:p>
          <a:p>
            <a:pPr marL="0" lvl="0" indent="0" algn="l" rtl="0">
              <a:spcBef>
                <a:spcPts val="0"/>
              </a:spcBef>
              <a:spcAft>
                <a:spcPts val="0"/>
              </a:spcAft>
              <a:buNone/>
            </a:pPr>
            <a:r>
              <a:rPr lang="en-IN" sz="1800"/>
              <a:t>Basically Two kind errors is observed :</a:t>
            </a:r>
            <a:endParaRPr sz="1800"/>
          </a:p>
          <a:p>
            <a:pPr marL="0" lvl="0" indent="0" algn="l" rtl="0">
              <a:spcBef>
                <a:spcPts val="0"/>
              </a:spcBef>
              <a:spcAft>
                <a:spcPts val="0"/>
              </a:spcAft>
              <a:buNone/>
            </a:pPr>
            <a:r>
              <a:rPr lang="en-IN" sz="1800"/>
              <a:t>	RoundOff Errors</a:t>
            </a:r>
            <a:endParaRPr sz="1800"/>
          </a:p>
          <a:p>
            <a:pPr marL="0" lvl="0" indent="0" algn="l" rtl="0">
              <a:spcBef>
                <a:spcPts val="0"/>
              </a:spcBef>
              <a:spcAft>
                <a:spcPts val="0"/>
              </a:spcAft>
              <a:buNone/>
            </a:pPr>
            <a:r>
              <a:rPr lang="en-IN" sz="1800"/>
              <a:t>	Truncation Errors</a:t>
            </a:r>
            <a:endParaRPr sz="1800"/>
          </a:p>
        </p:txBody>
      </p:sp>
      <p:pic>
        <p:nvPicPr>
          <p:cNvPr id="2" name="Voic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64750" y="212336"/>
            <a:ext cx="487363" cy="487363"/>
          </a:xfrm>
          <a:prstGeom prst="rect">
            <a:avLst/>
          </a:prstGeom>
        </p:spPr>
      </p:pic>
      <p:pic>
        <p:nvPicPr>
          <p:cNvPr id="4" name="Voice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064750" y="803274"/>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409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56"/>
          <p:cNvSpPr txBox="1"/>
          <p:nvPr/>
        </p:nvSpPr>
        <p:spPr>
          <a:xfrm>
            <a:off x="611375" y="127800"/>
            <a:ext cx="7934400" cy="45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err="1">
                <a:solidFill>
                  <a:srgbClr val="2A3990"/>
                </a:solidFill>
              </a:rPr>
              <a:t>RoundOff</a:t>
            </a:r>
            <a:r>
              <a:rPr lang="en-IN" sz="2400" dirty="0">
                <a:solidFill>
                  <a:srgbClr val="2A3990"/>
                </a:solidFill>
              </a:rPr>
              <a:t> Errors</a:t>
            </a:r>
            <a:endParaRPr sz="2400" dirty="0">
              <a:solidFill>
                <a:srgbClr val="2A3990"/>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IN" dirty="0"/>
              <a:t>the machine accuracy roughly corresponds to a change of the least significant bit of the floating-point mantissa—precisely what can happen if a number with more significant digits than fit in the floating-point mantissa is rounded to fit the space available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sz="2400" dirty="0">
                <a:solidFill>
                  <a:srgbClr val="2A3990"/>
                </a:solidFill>
              </a:rPr>
              <a:t>Truncation Errors</a:t>
            </a:r>
            <a:endParaRPr sz="2400" dirty="0">
              <a:solidFill>
                <a:srgbClr val="2A3990"/>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IN" dirty="0"/>
              <a:t>Similar to </a:t>
            </a:r>
            <a:r>
              <a:rPr lang="en-IN" dirty="0" err="1"/>
              <a:t>RoundOff</a:t>
            </a:r>
            <a:r>
              <a:rPr lang="en-IN" dirty="0"/>
              <a:t> Errors. but here not the system hardware  but is algorithm itself is the cause.</a:t>
            </a:r>
            <a:endParaRPr dirty="0"/>
          </a:p>
          <a:p>
            <a:pPr marL="0" lvl="0" indent="0" algn="l" rtl="0">
              <a:spcBef>
                <a:spcPts val="0"/>
              </a:spcBef>
              <a:spcAft>
                <a:spcPts val="0"/>
              </a:spcAft>
              <a:buNone/>
            </a:pPr>
            <a:r>
              <a:rPr lang="en-IN" dirty="0"/>
              <a:t>For example, consider the process of calculating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solidFill>
                  <a:schemeClr val="dk1"/>
                </a:solidFill>
              </a:rPr>
              <a:t>Obviously, the answer becomes more accurate as </a:t>
            </a:r>
            <a:r>
              <a:rPr lang="en-IN" i="1" dirty="0">
                <a:solidFill>
                  <a:schemeClr val="dk1"/>
                </a:solidFill>
              </a:rPr>
              <a:t>n</a:t>
            </a:r>
            <a:r>
              <a:rPr lang="en-IN" dirty="0">
                <a:solidFill>
                  <a:schemeClr val="dk1"/>
                </a:solidFill>
              </a:rPr>
              <a:t> approaches infinity. When performing the actual computation, however, a </a:t>
            </a:r>
            <a:r>
              <a:rPr lang="en-IN" dirty="0" err="1">
                <a:solidFill>
                  <a:schemeClr val="dk1"/>
                </a:solidFill>
              </a:rPr>
              <a:t>cutoff</a:t>
            </a:r>
            <a:r>
              <a:rPr lang="en-IN" dirty="0">
                <a:solidFill>
                  <a:schemeClr val="dk1"/>
                </a:solidFill>
              </a:rPr>
              <a:t> value must be specified for </a:t>
            </a:r>
            <a:r>
              <a:rPr lang="en-IN" i="1" dirty="0">
                <a:solidFill>
                  <a:schemeClr val="dk1"/>
                </a:solidFill>
              </a:rPr>
              <a:t>n</a:t>
            </a:r>
            <a:r>
              <a:rPr lang="en-IN" dirty="0">
                <a:solidFill>
                  <a:schemeClr val="dk1"/>
                </a:solidFill>
              </a:rPr>
              <a:t>. Increasing </a:t>
            </a:r>
            <a:r>
              <a:rPr lang="en-IN" i="1" dirty="0">
                <a:solidFill>
                  <a:schemeClr val="dk1"/>
                </a:solidFill>
              </a:rPr>
              <a:t>n</a:t>
            </a:r>
            <a:r>
              <a:rPr lang="en-IN" dirty="0">
                <a:solidFill>
                  <a:schemeClr val="dk1"/>
                </a:solidFill>
              </a:rPr>
              <a:t> reduces truncation error at the expense of computational effort.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65" name="Google Shape;265;p56"/>
          <p:cNvPicPr preferRelativeResize="0"/>
          <p:nvPr/>
        </p:nvPicPr>
        <p:blipFill>
          <a:blip r:embed="rId7">
            <a:alphaModFix/>
          </a:blip>
          <a:stretch>
            <a:fillRect/>
          </a:stretch>
        </p:blipFill>
        <p:spPr>
          <a:xfrm>
            <a:off x="697325" y="2572875"/>
            <a:ext cx="4020900" cy="923450"/>
          </a:xfrm>
          <a:prstGeom prst="rect">
            <a:avLst/>
          </a:prstGeom>
          <a:noFill/>
          <a:ln>
            <a:noFill/>
          </a:ln>
        </p:spPr>
      </p:pic>
      <p:pic>
        <p:nvPicPr>
          <p:cNvPr id="3" name="Voic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244897" y="195604"/>
            <a:ext cx="487363" cy="487363"/>
          </a:xfrm>
          <a:prstGeom prst="rect">
            <a:avLst/>
          </a:prstGeom>
        </p:spPr>
      </p:pic>
      <p:pic>
        <p:nvPicPr>
          <p:cNvPr id="4" name="Voice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01419" y="199896"/>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348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7"/>
          <p:cNvSpPr txBox="1"/>
          <p:nvPr/>
        </p:nvSpPr>
        <p:spPr>
          <a:xfrm>
            <a:off x="532975" y="132475"/>
            <a:ext cx="8434800" cy="43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solidFill>
                  <a:srgbClr val="2A3990"/>
                </a:solidFill>
              </a:rPr>
              <a:t>How we removed this ?</a:t>
            </a:r>
            <a:endParaRPr sz="2400" dirty="0">
              <a:solidFill>
                <a:srgbClr val="2A3990"/>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IN" sz="1800" dirty="0">
                <a:solidFill>
                  <a:schemeClr val="dk1"/>
                </a:solidFill>
              </a:rPr>
              <a:t>Again using strings for calculation when can increase the Finite Representation Problem.</a:t>
            </a:r>
            <a:endParaRPr sz="1800" dirty="0">
              <a:solidFill>
                <a:schemeClr val="dk1"/>
              </a:solidFill>
            </a:endParaRPr>
          </a:p>
          <a:p>
            <a:pPr marL="0" lvl="0" indent="0" algn="l" rtl="0">
              <a:spcBef>
                <a:spcPts val="0"/>
              </a:spcBef>
              <a:spcAft>
                <a:spcPts val="0"/>
              </a:spcAft>
              <a:buNone/>
            </a:pPr>
            <a:r>
              <a:rPr lang="en-IN" sz="1800" dirty="0">
                <a:solidFill>
                  <a:schemeClr val="dk1"/>
                </a:solidFill>
              </a:rPr>
              <a:t>Since string size can be large enough to </a:t>
            </a:r>
            <a:r>
              <a:rPr lang="en-IN" sz="1800" dirty="0" err="1">
                <a:solidFill>
                  <a:schemeClr val="dk1"/>
                </a:solidFill>
              </a:rPr>
              <a:t>accomodate</a:t>
            </a:r>
            <a:r>
              <a:rPr lang="en-IN" sz="1800" dirty="0">
                <a:solidFill>
                  <a:schemeClr val="dk1"/>
                </a:solidFill>
              </a:rPr>
              <a:t> the result. Thus the whole Algorithm is based on string manipulation. </a:t>
            </a:r>
            <a:endParaRPr sz="1800" dirty="0">
              <a:solidFill>
                <a:schemeClr val="dk1"/>
              </a:solidFill>
            </a:endParaRPr>
          </a:p>
          <a:p>
            <a:pPr marL="0" lvl="0" indent="0" algn="l" rtl="0">
              <a:spcBef>
                <a:spcPts val="0"/>
              </a:spcBef>
              <a:spcAft>
                <a:spcPts val="0"/>
              </a:spcAft>
              <a:buNone/>
            </a:pPr>
            <a:r>
              <a:rPr lang="en-IN" sz="1800" dirty="0">
                <a:solidFill>
                  <a:schemeClr val="dk1"/>
                </a:solidFill>
              </a:rPr>
              <a:t>Functions like add() </a:t>
            </a:r>
            <a:r>
              <a:rPr lang="en-IN" sz="1800" dirty="0" err="1">
                <a:solidFill>
                  <a:schemeClr val="dk1"/>
                </a:solidFill>
              </a:rPr>
              <a:t>decimalPos</a:t>
            </a:r>
            <a:r>
              <a:rPr lang="en-IN" sz="1800" dirty="0">
                <a:solidFill>
                  <a:schemeClr val="dk1"/>
                </a:solidFill>
              </a:rPr>
              <a:t>() used in the algorithm helps in adding to string as numbers and finding the decimal position of the String representation of the floating point numbers.</a:t>
            </a:r>
            <a:endParaRPr sz="1800" dirty="0">
              <a:solidFill>
                <a:schemeClr val="dk1"/>
              </a:solidFill>
            </a:endParaRPr>
          </a:p>
          <a:p>
            <a:pPr marL="0" lvl="0" indent="0" algn="l" rtl="0">
              <a:spcBef>
                <a:spcPts val="0"/>
              </a:spcBef>
              <a:spcAft>
                <a:spcPts val="0"/>
              </a:spcAft>
              <a:buNone/>
            </a:pPr>
            <a:r>
              <a:rPr lang="en-IN" sz="1800" dirty="0">
                <a:solidFill>
                  <a:schemeClr val="dk1"/>
                </a:solidFill>
              </a:rPr>
              <a:t>Thus the algorithm gives </a:t>
            </a:r>
            <a:r>
              <a:rPr lang="en-IN" sz="1800" b="1" dirty="0">
                <a:solidFill>
                  <a:schemeClr val="dk1"/>
                </a:solidFill>
              </a:rPr>
              <a:t>Hundred </a:t>
            </a:r>
            <a:r>
              <a:rPr lang="en-IN" sz="1800" dirty="0">
                <a:solidFill>
                  <a:schemeClr val="dk1"/>
                </a:solidFill>
              </a:rPr>
              <a:t>percent accurate results. </a:t>
            </a:r>
            <a:endParaRPr sz="1800" dirty="0">
              <a:solidFill>
                <a:schemeClr val="dk1"/>
              </a:solidFill>
            </a:endParaRPr>
          </a:p>
          <a:p>
            <a:pPr marL="0" lvl="0" indent="0" algn="l" rtl="0">
              <a:spcBef>
                <a:spcPts val="0"/>
              </a:spcBef>
              <a:spcAft>
                <a:spcPts val="0"/>
              </a:spcAft>
              <a:buNone/>
            </a:pPr>
            <a:r>
              <a:rPr lang="en-IN" sz="1800" dirty="0">
                <a:solidFill>
                  <a:schemeClr val="dk1"/>
                </a:solidFill>
              </a:rPr>
              <a:t>This accuracy is not even achieved with the double data type used for double precision for calculations..</a:t>
            </a: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en-IN" sz="1800" dirty="0">
                <a:solidFill>
                  <a:schemeClr val="dk1"/>
                </a:solidFill>
              </a:rPr>
              <a:t>Thus the algorithm can used as a standard to calculate the errors in float and double representation.</a:t>
            </a:r>
            <a:endParaRPr sz="1800" dirty="0">
              <a:solidFill>
                <a:schemeClr val="dk1"/>
              </a:solidFill>
            </a:endParaRPr>
          </a:p>
        </p:txBody>
      </p:sp>
      <p:pic>
        <p:nvPicPr>
          <p:cNvPr id="2" name="Voic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60243" y="193675"/>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7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8"/>
          <p:cNvSpPr txBox="1"/>
          <p:nvPr/>
        </p:nvSpPr>
        <p:spPr>
          <a:xfrm>
            <a:off x="801895" y="530750"/>
            <a:ext cx="6140400" cy="24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000">
                <a:solidFill>
                  <a:srgbClr val="2A3990"/>
                </a:solidFill>
              </a:rPr>
              <a:t>Accuracy Table</a:t>
            </a:r>
            <a:endParaRPr sz="3000">
              <a:solidFill>
                <a:srgbClr val="2A3990"/>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IN" sz="2400"/>
              <a:t>We formatted a table to show the accuracy for float and Double Data representation.</a:t>
            </a:r>
            <a:endParaRPr sz="2400"/>
          </a:p>
        </p:txBody>
      </p:sp>
      <p:pic>
        <p:nvPicPr>
          <p:cNvPr id="2" name="Voic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11427" y="187454"/>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7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59"/>
          <p:cNvPicPr preferRelativeResize="0"/>
          <p:nvPr/>
        </p:nvPicPr>
        <p:blipFill>
          <a:blip r:embed="rId3">
            <a:alphaModFix/>
          </a:blip>
          <a:stretch>
            <a:fillRect/>
          </a:stretch>
        </p:blipFill>
        <p:spPr>
          <a:xfrm>
            <a:off x="152400" y="152400"/>
            <a:ext cx="8839201" cy="4697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60"/>
          <p:cNvPicPr preferRelativeResize="0"/>
          <p:nvPr/>
        </p:nvPicPr>
        <p:blipFill>
          <a:blip r:embed="rId3">
            <a:alphaModFix/>
          </a:blip>
          <a:stretch>
            <a:fillRect/>
          </a:stretch>
        </p:blipFill>
        <p:spPr>
          <a:xfrm>
            <a:off x="152400" y="152400"/>
            <a:ext cx="8839201" cy="46512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1"/>
          <p:cNvSpPr/>
          <p:nvPr/>
        </p:nvSpPr>
        <p:spPr>
          <a:xfrm>
            <a:off x="311760" y="41004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Problem Statement</a:t>
            </a:r>
            <a:endParaRPr sz="3000" b="0" i="0" u="none" strike="noStrike" cap="none">
              <a:solidFill>
                <a:srgbClr val="000000"/>
              </a:solidFill>
              <a:latin typeface="Arial"/>
              <a:ea typeface="Arial"/>
              <a:cs typeface="Arial"/>
              <a:sym typeface="Arial"/>
            </a:endParaRPr>
          </a:p>
        </p:txBody>
      </p:sp>
      <p:sp>
        <p:nvSpPr>
          <p:cNvPr id="179" name="Google Shape;179;p41"/>
          <p:cNvSpPr/>
          <p:nvPr/>
        </p:nvSpPr>
        <p:spPr>
          <a:xfrm>
            <a:off x="311760" y="1229760"/>
            <a:ext cx="8519760" cy="3338280"/>
          </a:xfrm>
          <a:prstGeom prst="rect">
            <a:avLst/>
          </a:prstGeom>
          <a:noFill/>
          <a:ln>
            <a:noFill/>
          </a:ln>
        </p:spPr>
        <p:txBody>
          <a:bodyPr spcFirstLastPara="1" wrap="square" lIns="90000" tIns="91425" rIns="90000" bIns="91425" anchor="t" anchorCtr="0">
            <a:noAutofit/>
          </a:bodyPr>
          <a:lstStyle/>
          <a:p>
            <a:pPr marL="12600" marR="0" lvl="0" indent="0" algn="l" rtl="0">
              <a:lnSpc>
                <a:spcPct val="114000"/>
              </a:lnSpc>
              <a:spcBef>
                <a:spcPts val="0"/>
              </a:spcBef>
              <a:spcAft>
                <a:spcPts val="0"/>
              </a:spcAft>
              <a:buClr>
                <a:srgbClr val="000000"/>
              </a:buClr>
              <a:buSzPts val="2600"/>
              <a:buFont typeface="Arial"/>
              <a:buNone/>
            </a:pPr>
            <a:r>
              <a:rPr lang="en-IN" sz="2600" b="0" i="0" u="none" strike="noStrike" cap="none" dirty="0">
                <a:solidFill>
                  <a:srgbClr val="000000"/>
                </a:solidFill>
                <a:latin typeface="Arial"/>
                <a:ea typeface="Arial"/>
                <a:cs typeface="Arial"/>
                <a:sym typeface="Arial"/>
              </a:rPr>
              <a:t>Our required aim is to design and analyse an </a:t>
            </a:r>
            <a:r>
              <a:rPr lang="en-IN" sz="2600" b="0" i="0" u="none" strike="noStrike" cap="none" dirty="0" err="1">
                <a:solidFill>
                  <a:srgbClr val="000000"/>
                </a:solidFill>
                <a:latin typeface="Arial"/>
                <a:ea typeface="Arial"/>
                <a:cs typeface="Arial"/>
                <a:sym typeface="Arial"/>
              </a:rPr>
              <a:t>aglorithm</a:t>
            </a:r>
            <a:r>
              <a:rPr lang="en-IN" sz="2600" b="0" i="0" u="none" strike="noStrike" cap="none" dirty="0">
                <a:solidFill>
                  <a:srgbClr val="000000"/>
                </a:solidFill>
                <a:latin typeface="Arial"/>
                <a:ea typeface="Arial"/>
                <a:cs typeface="Arial"/>
                <a:sym typeface="Arial"/>
              </a:rPr>
              <a:t> for complex number multiplication without using multiplication, division or modulo operator and we need to plot Accuracy Vs Number of decimal points graph.</a:t>
            </a:r>
            <a:endParaRPr sz="2600" b="0" i="0" u="none" strike="noStrike" cap="none" dirty="0">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2600"/>
              <a:buFont typeface="Arial"/>
              <a:buNone/>
            </a:pPr>
            <a:endParaRPr sz="2600" b="0" i="0" u="none" strike="noStrike" cap="none" dirty="0">
              <a:solidFill>
                <a:srgbClr val="000000"/>
              </a:solidFill>
              <a:latin typeface="Arial"/>
              <a:ea typeface="Arial"/>
              <a:cs typeface="Arial"/>
              <a:sym typeface="Arial"/>
            </a:endParaRPr>
          </a:p>
        </p:txBody>
      </p:sp>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3550" y="226157"/>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54"/>
          <p:cNvSpPr txBox="1"/>
          <p:nvPr/>
        </p:nvSpPr>
        <p:spPr>
          <a:xfrm>
            <a:off x="239225" y="704400"/>
            <a:ext cx="7801800" cy="25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4800">
                <a:solidFill>
                  <a:srgbClr val="2A3990"/>
                </a:solidFill>
              </a:rPr>
              <a:t>Accuracy vs product Graph</a:t>
            </a:r>
            <a:endParaRPr sz="4800">
              <a:solidFill>
                <a:srgbClr val="2A3990"/>
              </a:solidFill>
            </a:endParaRPr>
          </a:p>
          <a:p>
            <a:pPr marL="0" lvl="0" indent="0" algn="l" rtl="0">
              <a:spcBef>
                <a:spcPts val="0"/>
              </a:spcBef>
              <a:spcAft>
                <a:spcPts val="0"/>
              </a:spcAft>
              <a:buNone/>
            </a:pPr>
            <a:endParaRPr sz="4800">
              <a:solidFill>
                <a:srgbClr val="2A3990"/>
              </a:solidFill>
            </a:endParaRPr>
          </a:p>
          <a:p>
            <a:pPr marL="0" lvl="0" indent="0" algn="l" rtl="0">
              <a:spcBef>
                <a:spcPts val="0"/>
              </a:spcBef>
              <a:spcAft>
                <a:spcPts val="0"/>
              </a:spcAft>
              <a:buNone/>
            </a:pPr>
            <a:endParaRPr/>
          </a:p>
          <a:p>
            <a:pPr marL="0" lvl="0" indent="0" algn="l" rtl="0">
              <a:spcBef>
                <a:spcPts val="0"/>
              </a:spcBef>
              <a:spcAft>
                <a:spcPts val="0"/>
              </a:spcAft>
              <a:buNone/>
            </a:pPr>
            <a:r>
              <a:rPr lang="en-IN" sz="2400">
                <a:solidFill>
                  <a:srgbClr val="351C75"/>
                </a:solidFill>
              </a:rPr>
              <a:t>1 floating point represenation</a:t>
            </a:r>
            <a:endParaRPr sz="2400">
              <a:solidFill>
                <a:srgbClr val="351C75"/>
              </a:solidFill>
            </a:endParaRPr>
          </a:p>
          <a:p>
            <a:pPr marL="0" lvl="0" indent="0" algn="l" rtl="0">
              <a:spcBef>
                <a:spcPts val="0"/>
              </a:spcBef>
              <a:spcAft>
                <a:spcPts val="0"/>
              </a:spcAft>
              <a:buNone/>
            </a:pPr>
            <a:r>
              <a:rPr lang="en-IN" sz="2400">
                <a:solidFill>
                  <a:srgbClr val="6AA84F"/>
                </a:solidFill>
              </a:rPr>
              <a:t>2 double precision representation</a:t>
            </a:r>
            <a:endParaRPr sz="2400">
              <a:solidFill>
                <a:srgbClr val="6AA84F"/>
              </a:solidFill>
            </a:endParaRPr>
          </a:p>
        </p:txBody>
      </p:sp>
      <p:pic>
        <p:nvPicPr>
          <p:cNvPr id="2" name="Voic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276" y="217037"/>
            <a:ext cx="487363" cy="487363"/>
          </a:xfrm>
          <a:prstGeom prst="rect">
            <a:avLst/>
          </a:prstGeom>
        </p:spPr>
      </p:pic>
    </p:spTree>
    <p:extLst>
      <p:ext uri="{BB962C8B-B14F-4D97-AF65-F5344CB8AC3E}">
        <p14:creationId xmlns:p14="http://schemas.microsoft.com/office/powerpoint/2010/main" val="429793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55"/>
          <p:cNvPicPr preferRelativeResize="0"/>
          <p:nvPr/>
        </p:nvPicPr>
        <p:blipFill>
          <a:blip r:embed="rId3">
            <a:alphaModFix/>
          </a:blip>
          <a:stretch>
            <a:fillRect/>
          </a:stretch>
        </p:blipFill>
        <p:spPr>
          <a:xfrm>
            <a:off x="152400" y="152400"/>
            <a:ext cx="8839201" cy="4095583"/>
          </a:xfrm>
          <a:prstGeom prst="rect">
            <a:avLst/>
          </a:prstGeom>
          <a:noFill/>
          <a:ln>
            <a:noFill/>
          </a:ln>
        </p:spPr>
      </p:pic>
    </p:spTree>
    <p:extLst>
      <p:ext uri="{BB962C8B-B14F-4D97-AF65-F5344CB8AC3E}">
        <p14:creationId xmlns:p14="http://schemas.microsoft.com/office/powerpoint/2010/main" val="2605235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1"/>
          <p:cNvSpPr/>
          <p:nvPr/>
        </p:nvSpPr>
        <p:spPr>
          <a:xfrm>
            <a:off x="311760" y="41004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Conclusion</a:t>
            </a:r>
            <a:endParaRPr sz="3000" b="0" i="0" u="none" strike="noStrike" cap="none">
              <a:solidFill>
                <a:srgbClr val="000000"/>
              </a:solidFill>
              <a:latin typeface="Arial"/>
              <a:ea typeface="Arial"/>
              <a:cs typeface="Arial"/>
              <a:sym typeface="Arial"/>
            </a:endParaRPr>
          </a:p>
        </p:txBody>
      </p:sp>
      <p:sp>
        <p:nvSpPr>
          <p:cNvPr id="291" name="Google Shape;291;p61"/>
          <p:cNvSpPr/>
          <p:nvPr/>
        </p:nvSpPr>
        <p:spPr>
          <a:xfrm>
            <a:off x="311760" y="1229760"/>
            <a:ext cx="8519760" cy="3338280"/>
          </a:xfrm>
          <a:prstGeom prst="rect">
            <a:avLst/>
          </a:prstGeom>
          <a:noFill/>
          <a:ln>
            <a:noFill/>
          </a:ln>
        </p:spPr>
        <p:txBody>
          <a:bodyPr spcFirstLastPara="1" wrap="square" lIns="90000" tIns="91425" rIns="90000" bIns="91425" anchor="t" anchorCtr="0">
            <a:noAutofit/>
          </a:bodyPr>
          <a:lstStyle/>
          <a:p>
            <a:pPr marL="12599" marR="0" lvl="0" indent="0" algn="l" rtl="0">
              <a:lnSpc>
                <a:spcPct val="114000"/>
              </a:lnSpc>
              <a:spcBef>
                <a:spcPts val="0"/>
              </a:spcBef>
              <a:spcAft>
                <a:spcPts val="0"/>
              </a:spcAft>
              <a:buClr>
                <a:srgbClr val="000000"/>
              </a:buClr>
              <a:buSzPts val="3000"/>
              <a:buFont typeface="Arial"/>
              <a:buNone/>
            </a:pPr>
            <a:r>
              <a:rPr lang="en-IN" sz="3000" b="0" i="0" u="none" strike="noStrike" cap="none">
                <a:solidFill>
                  <a:srgbClr val="000000"/>
                </a:solidFill>
                <a:latin typeface="Arial"/>
                <a:ea typeface="Arial"/>
                <a:cs typeface="Arial"/>
                <a:sym typeface="Arial"/>
              </a:rPr>
              <a:t>The Algorithm is correct , accurate and optimal under the constraints defined in the Problem Statement.</a:t>
            </a:r>
            <a:endParaRPr sz="3000" b="0" i="0" u="none" strike="noStrike" cap="none">
              <a:solidFill>
                <a:srgbClr val="000000"/>
              </a:solidFill>
              <a:latin typeface="Arial"/>
              <a:ea typeface="Arial"/>
              <a:cs typeface="Arial"/>
              <a:sym typeface="Arial"/>
            </a:endParaRPr>
          </a:p>
          <a:p>
            <a:pPr marL="12600" marR="0" lvl="0" indent="0" algn="l" rtl="0">
              <a:lnSpc>
                <a:spcPct val="114000"/>
              </a:lnSpc>
              <a:spcBef>
                <a:spcPts val="0"/>
              </a:spcBef>
              <a:spcAft>
                <a:spcPts val="0"/>
              </a:spcAft>
              <a:buClr>
                <a:srgbClr val="000000"/>
              </a:buClr>
              <a:buSzPts val="3000"/>
              <a:buFont typeface="Arial"/>
              <a:buNone/>
            </a:pPr>
            <a:endParaRPr sz="3000"/>
          </a:p>
          <a:p>
            <a:pPr marL="12600" marR="0" lvl="0" indent="0" algn="l" rtl="0">
              <a:lnSpc>
                <a:spcPct val="114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2"/>
          <p:cNvSpPr/>
          <p:nvPr/>
        </p:nvSpPr>
        <p:spPr>
          <a:xfrm>
            <a:off x="2597760" y="1781640"/>
            <a:ext cx="4053960" cy="10782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IN" sz="6000" b="0" i="0" u="none" strike="noStrike" cap="none">
                <a:solidFill>
                  <a:srgbClr val="2A3990"/>
                </a:solidFill>
                <a:latin typeface="Roboto"/>
                <a:ea typeface="Roboto"/>
                <a:cs typeface="Roboto"/>
                <a:sym typeface="Roboto"/>
              </a:rPr>
              <a:t>Thank You!</a:t>
            </a:r>
            <a:endParaRPr sz="6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2"/>
          <p:cNvSpPr/>
          <p:nvPr/>
        </p:nvSpPr>
        <p:spPr>
          <a:xfrm>
            <a:off x="284400" y="12636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Introduction</a:t>
            </a:r>
            <a:endParaRPr sz="3000" b="0" i="0" u="none" strike="noStrike" cap="none">
              <a:solidFill>
                <a:srgbClr val="000000"/>
              </a:solidFill>
              <a:latin typeface="Arial"/>
              <a:ea typeface="Arial"/>
              <a:cs typeface="Arial"/>
              <a:sym typeface="Arial"/>
            </a:endParaRPr>
          </a:p>
        </p:txBody>
      </p:sp>
      <p:sp>
        <p:nvSpPr>
          <p:cNvPr id="185" name="Google Shape;185;p42"/>
          <p:cNvSpPr/>
          <p:nvPr/>
        </p:nvSpPr>
        <p:spPr>
          <a:xfrm>
            <a:off x="247680" y="826920"/>
            <a:ext cx="8519760" cy="333828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N" sz="2200" b="0" i="0" u="none" strike="noStrike" cap="none">
                <a:solidFill>
                  <a:schemeClr val="dk1"/>
                </a:solidFill>
                <a:latin typeface="Arial"/>
                <a:ea typeface="Arial"/>
                <a:cs typeface="Arial"/>
                <a:sym typeface="Arial"/>
              </a:rPr>
              <a:t>With  the  advancement  of  technology  certain  basic  computations  is  taken  for  granted  by  the  programmers. One  such example  is  arithmetic  multiplication  of  two  nos.  Suppose the  system  hardware  does  not  have  architecture  required  for multiplication using ’∗’ operator.</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2200" b="0" i="0" u="none" strike="noStrike" cap="none">
                <a:solidFill>
                  <a:schemeClr val="dk1"/>
                </a:solidFill>
                <a:latin typeface="Arial"/>
                <a:ea typeface="Arial"/>
                <a:cs typeface="Arial"/>
                <a:sym typeface="Arial"/>
              </a:rPr>
              <a:t>Now the question arises how to perform single digit multiplication without using an asterisk?</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2200" b="0" i="0" u="none" strike="noStrike" cap="none">
                <a:solidFill>
                  <a:schemeClr val="dk1"/>
                </a:solidFill>
                <a:latin typeface="Arial"/>
                <a:ea typeface="Arial"/>
                <a:cs typeface="Arial"/>
                <a:sym typeface="Arial"/>
              </a:rPr>
              <a:t>For this, A 1-D look-up table is created to get the result by</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2200" b="0" i="0" u="none" strike="noStrike" cap="none">
                <a:solidFill>
                  <a:schemeClr val="dk1"/>
                </a:solidFill>
                <a:latin typeface="Arial"/>
                <a:ea typeface="Arial"/>
                <a:cs typeface="Arial"/>
                <a:sym typeface="Arial"/>
              </a:rPr>
              <a:t>the multiplication of two single digit numbers.</a:t>
            </a:r>
            <a:endParaRPr sz="2200" b="0" i="0" u="none" strike="noStrike" cap="none">
              <a:solidFill>
                <a:srgbClr val="000000"/>
              </a:solidFill>
              <a:latin typeface="Arial"/>
              <a:ea typeface="Arial"/>
              <a:cs typeface="Arial"/>
              <a:sym typeface="Arial"/>
            </a:endParaRPr>
          </a:p>
        </p:txBody>
      </p:sp>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7958" y="245957"/>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3"/>
          <p:cNvSpPr/>
          <p:nvPr/>
        </p:nvSpPr>
        <p:spPr>
          <a:xfrm>
            <a:off x="330120" y="19008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Algorithm</a:t>
            </a:r>
            <a:endParaRPr sz="3000" b="0" i="0" u="none" strike="noStrike" cap="none">
              <a:solidFill>
                <a:srgbClr val="000000"/>
              </a:solidFill>
              <a:latin typeface="Arial"/>
              <a:ea typeface="Arial"/>
              <a:cs typeface="Arial"/>
              <a:sym typeface="Arial"/>
            </a:endParaRPr>
          </a:p>
        </p:txBody>
      </p:sp>
      <p:sp>
        <p:nvSpPr>
          <p:cNvPr id="191" name="Google Shape;191;p43"/>
          <p:cNvSpPr/>
          <p:nvPr/>
        </p:nvSpPr>
        <p:spPr>
          <a:xfrm>
            <a:off x="311760" y="1017000"/>
            <a:ext cx="8519760" cy="35510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000000"/>
                </a:solidFill>
                <a:latin typeface="Arial"/>
                <a:ea typeface="Arial"/>
                <a:cs typeface="Arial"/>
                <a:sym typeface="Arial"/>
              </a:rPr>
              <a:t>Simple(Naive) Approach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12599"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&gt; To calculate product of any two complex number of the form(</a:t>
            </a:r>
            <a:r>
              <a:rPr lang="en-IN" sz="1800" b="0" i="0" u="none" strike="noStrike" cap="none">
                <a:solidFill>
                  <a:schemeClr val="dk1"/>
                </a:solidFill>
                <a:latin typeface="Arial"/>
                <a:ea typeface="Arial"/>
                <a:cs typeface="Arial"/>
                <a:sym typeface="Arial"/>
              </a:rPr>
              <a:t>a+ib and</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800" b="0" i="0" u="none" strike="noStrike" cap="none">
                <a:solidFill>
                  <a:schemeClr val="dk1"/>
                </a:solidFill>
                <a:latin typeface="Arial"/>
                <a:ea typeface="Arial"/>
                <a:cs typeface="Arial"/>
                <a:sym typeface="Arial"/>
              </a:rPr>
              <a:t>c+id), separate  real  and  img  part  of  the  result as(ac-bd  + i(ad+bc))  and  perform  multiplication  of  simply  two  floating point no’s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800" b="0" i="0" u="none" strike="noStrike" cap="none">
                <a:solidFill>
                  <a:schemeClr val="dk1"/>
                </a:solidFill>
                <a:latin typeface="Arial"/>
                <a:ea typeface="Arial"/>
                <a:cs typeface="Arial"/>
                <a:sym typeface="Arial"/>
              </a:rPr>
              <a:t>&gt; To find product of two floating no’s use lookUp table.</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800" b="0" i="0" u="none" strike="noStrike" cap="none">
                <a:solidFill>
                  <a:schemeClr val="dk1"/>
                </a:solidFill>
                <a:latin typeface="Arial"/>
                <a:ea typeface="Arial"/>
                <a:cs typeface="Arial"/>
                <a:sym typeface="Arial"/>
              </a:rPr>
              <a:t>&gt; Firstly, calculate the no. of digits lying after decimal point and then convert the floating no’s into a string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800" b="0" i="0" u="none" strike="noStrike" cap="none">
                <a:solidFill>
                  <a:schemeClr val="dk1"/>
                </a:solidFill>
                <a:latin typeface="Arial"/>
                <a:ea typeface="Arial"/>
                <a:cs typeface="Arial"/>
                <a:sym typeface="Arial"/>
              </a:rPr>
              <a:t>&gt; Now , use string operations for multiplication. Take each digit of multiplier and multiply it with each digit of multiplicand .</a:t>
            </a:r>
            <a:endParaRPr sz="1800" b="0" i="0" u="none" strike="noStrike" cap="none">
              <a:solidFill>
                <a:schemeClr val="dk1"/>
              </a:solidFill>
              <a:latin typeface="Arial"/>
              <a:ea typeface="Arial"/>
              <a:cs typeface="Arial"/>
              <a:sym typeface="Arial"/>
            </a:endParaRPr>
          </a:p>
          <a:p>
            <a:pPr marL="126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0872" y="19008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5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4"/>
          <p:cNvSpPr txBox="1"/>
          <p:nvPr/>
        </p:nvSpPr>
        <p:spPr>
          <a:xfrm>
            <a:off x="388175" y="601700"/>
            <a:ext cx="8288100" cy="3000000"/>
          </a:xfrm>
          <a:prstGeom prst="rect">
            <a:avLst/>
          </a:prstGeom>
          <a:noFill/>
          <a:ln>
            <a:noFill/>
          </a:ln>
        </p:spPr>
        <p:txBody>
          <a:bodyPr spcFirstLastPara="1" wrap="square" lIns="91425" tIns="91425" rIns="91425" bIns="91425" anchor="t" anchorCtr="0">
            <a:noAutofit/>
          </a:bodyPr>
          <a:lstStyle/>
          <a:p>
            <a:pPr marL="12599"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Arial"/>
                <a:ea typeface="Arial"/>
                <a:cs typeface="Arial"/>
                <a:sym typeface="Arial"/>
              </a:rPr>
              <a:t>&gt; </a:t>
            </a:r>
            <a:r>
              <a:rPr lang="en-IN" sz="2000" b="0" i="0" u="none" strike="noStrike" cap="none">
                <a:solidFill>
                  <a:schemeClr val="dk1"/>
                </a:solidFill>
                <a:latin typeface="Arial"/>
                <a:ea typeface="Arial"/>
                <a:cs typeface="Arial"/>
                <a:sym typeface="Arial"/>
              </a:rPr>
              <a:t>Product of any two single digit no. for example multiplication of a and b can be found in the look-up table by accessing the location “9*(a-1)+(b-1)” in lookup table by using repeated addition.</a:t>
            </a:r>
            <a:endParaRPr sz="2000" b="0" i="0" u="none" strike="noStrike" cap="none">
              <a:solidFill>
                <a:schemeClr val="dk1"/>
              </a:solidFill>
              <a:latin typeface="Arial"/>
              <a:ea typeface="Arial"/>
              <a:cs typeface="Arial"/>
              <a:sym typeface="Arial"/>
            </a:endParaRPr>
          </a:p>
          <a:p>
            <a:pPr marL="12599"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&gt; Store the intermediate result of product of num1 with each digit of num2 in a 2-D Matrix, like the way a primary school students does .</a:t>
            </a:r>
            <a:endParaRPr sz="2000" b="0" i="0" u="none" strike="noStrike" cap="none">
              <a:solidFill>
                <a:schemeClr val="dk1"/>
              </a:solidFill>
              <a:latin typeface="Arial"/>
              <a:ea typeface="Arial"/>
              <a:cs typeface="Arial"/>
              <a:sym typeface="Arial"/>
            </a:endParaRPr>
          </a:p>
          <a:p>
            <a:pPr marL="12599"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&gt; Finally add the intermediate results in column fashion to</a:t>
            </a:r>
            <a:endParaRPr sz="2000" b="0" i="0" u="none" strike="noStrike" cap="none">
              <a:solidFill>
                <a:schemeClr val="dk1"/>
              </a:solidFill>
              <a:latin typeface="Arial"/>
              <a:ea typeface="Arial"/>
              <a:cs typeface="Arial"/>
              <a:sym typeface="Arial"/>
            </a:endParaRPr>
          </a:p>
          <a:p>
            <a:pPr marL="12599"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get the final result.</a:t>
            </a:r>
            <a:endParaRPr sz="2000" b="0" i="0" u="none" strike="noStrike" cap="none">
              <a:solidFill>
                <a:schemeClr val="dk1"/>
              </a:solidFill>
              <a:latin typeface="Arial"/>
              <a:ea typeface="Arial"/>
              <a:cs typeface="Arial"/>
              <a:sym typeface="Arial"/>
            </a:endParaRPr>
          </a:p>
          <a:p>
            <a:pPr marL="12599"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&gt; And at last represent the found result in the form of complex no. i.e (a + ib) .</a:t>
            </a:r>
            <a:endParaRPr sz="2000" b="0" i="0" u="none" strike="noStrike" cap="none">
              <a:solidFill>
                <a:schemeClr val="dk1"/>
              </a:solidFill>
              <a:latin typeface="Arial"/>
              <a:ea typeface="Arial"/>
              <a:cs typeface="Arial"/>
              <a:sym typeface="Arial"/>
            </a:endParaRPr>
          </a:p>
        </p:txBody>
      </p:sp>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0267" y="72656"/>
            <a:ext cx="529044" cy="52904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5"/>
          <p:cNvSpPr/>
          <p:nvPr/>
        </p:nvSpPr>
        <p:spPr>
          <a:xfrm>
            <a:off x="311760" y="410040"/>
            <a:ext cx="8519760" cy="60696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Algorithm</a:t>
            </a:r>
            <a:endParaRPr sz="3000" b="0" i="0" u="none" strike="noStrike" cap="none">
              <a:solidFill>
                <a:srgbClr val="000000"/>
              </a:solidFill>
              <a:latin typeface="Arial"/>
              <a:ea typeface="Arial"/>
              <a:cs typeface="Arial"/>
              <a:sym typeface="Arial"/>
            </a:endParaRPr>
          </a:p>
        </p:txBody>
      </p:sp>
      <p:sp>
        <p:nvSpPr>
          <p:cNvPr id="202" name="Google Shape;202;p45"/>
          <p:cNvSpPr/>
          <p:nvPr/>
        </p:nvSpPr>
        <p:spPr>
          <a:xfrm>
            <a:off x="311760" y="1229760"/>
            <a:ext cx="8519760" cy="333828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000000"/>
                </a:solidFill>
                <a:latin typeface="Arial"/>
                <a:ea typeface="Arial"/>
                <a:cs typeface="Arial"/>
                <a:sym typeface="Arial"/>
              </a:rPr>
              <a:t>Optimisation</a:t>
            </a:r>
            <a:r>
              <a:rPr lang="en-IN" sz="2200" b="0" i="0" u="none" strike="noStrike" cap="none">
                <a:solidFill>
                  <a:srgbClr val="000000"/>
                </a:solidFill>
                <a:latin typeface="Arial"/>
                <a:ea typeface="Arial"/>
                <a:cs typeface="Arial"/>
                <a:sym typeface="Arial"/>
              </a:rPr>
              <a:t> :</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&gt; Instead of storing intermediate values in 2-D matrix concatenate the result into a string and parse it to get the intermediate result.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&gt; Now addition becomes very simple . Just add it to the variable storing the final result.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&gt; Repeat the process for every digit of num2 to get the final result.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Arial"/>
                <a:ea typeface="Arial"/>
                <a:cs typeface="Arial"/>
                <a:sym typeface="Arial"/>
              </a:rPr>
              <a:t>&gt; </a:t>
            </a:r>
            <a:r>
              <a:rPr lang="en-IN" sz="2000" b="0" i="0" u="none" strike="noStrike" cap="none">
                <a:solidFill>
                  <a:schemeClr val="dk1"/>
                </a:solidFill>
                <a:latin typeface="Arial"/>
                <a:ea typeface="Arial"/>
                <a:cs typeface="Arial"/>
                <a:sym typeface="Arial"/>
              </a:rPr>
              <a:t>And at last represent the found result in the form of complex no. i.e </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(a + ib).</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6545" y="226157"/>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6"/>
          <p:cNvSpPr/>
          <p:nvPr/>
        </p:nvSpPr>
        <p:spPr>
          <a:xfrm>
            <a:off x="431740" y="364740"/>
            <a:ext cx="8519700" cy="6069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IN" sz="3000" b="0" i="0" u="none" strike="noStrike" cap="none">
                <a:solidFill>
                  <a:srgbClr val="2A3990"/>
                </a:solidFill>
                <a:latin typeface="Roboto"/>
                <a:ea typeface="Roboto"/>
                <a:cs typeface="Roboto"/>
                <a:sym typeface="Roboto"/>
              </a:rPr>
              <a:t>Pseudo Code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208" name="Google Shape;208;p46"/>
          <p:cNvSpPr/>
          <p:nvPr/>
        </p:nvSpPr>
        <p:spPr>
          <a:xfrm>
            <a:off x="1545175" y="1178500"/>
            <a:ext cx="5263200" cy="34809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IN" sz="1400" b="1" i="0" u="none" strike="noStrike" cap="none">
                <a:solidFill>
                  <a:schemeClr val="dk1"/>
                </a:solidFill>
                <a:latin typeface="Arial"/>
                <a:ea typeface="Arial"/>
                <a:cs typeface="Arial"/>
                <a:sym typeface="Arial"/>
              </a:rPr>
              <a:t>procedure</a:t>
            </a:r>
            <a:r>
              <a:rPr lang="en-IN" sz="1400" b="0" i="0" u="none" strike="noStrike" cap="none">
                <a:solidFill>
                  <a:schemeClr val="dk1"/>
                </a:solidFill>
                <a:latin typeface="Arial"/>
                <a:ea typeface="Arial"/>
                <a:cs typeface="Arial"/>
                <a:sym typeface="Arial"/>
              </a:rPr>
              <a:t> </a:t>
            </a:r>
            <a:r>
              <a:rPr lang="en-IN" sz="1400" b="0" i="1" u="none" strike="noStrike" cap="none">
                <a:solidFill>
                  <a:schemeClr val="dk1"/>
                </a:solidFill>
                <a:latin typeface="Arial"/>
                <a:ea typeface="Arial"/>
                <a:cs typeface="Arial"/>
                <a:sym typeface="Arial"/>
              </a:rPr>
              <a:t>mul(inta)</a:t>
            </a:r>
            <a:endParaRPr sz="1400" b="0" i="1"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chemeClr val="dk1"/>
              </a:buClr>
              <a:buSzPts val="1100"/>
              <a:buFont typeface="Arial"/>
              <a:buNone/>
            </a:pPr>
            <a:r>
              <a:rPr lang="en-IN" sz="1400" b="1" i="0" u="none" strike="noStrike" cap="none">
                <a:solidFill>
                  <a:schemeClr val="dk1"/>
                </a:solidFill>
                <a:latin typeface="Arial"/>
                <a:ea typeface="Arial"/>
                <a:cs typeface="Arial"/>
                <a:sym typeface="Arial"/>
              </a:rPr>
              <a:t>for</a:t>
            </a:r>
            <a:r>
              <a:rPr lang="en-IN" sz="1400" b="0" i="0" u="none" strike="noStrike" cap="none">
                <a:solidFill>
                  <a:schemeClr val="dk1"/>
                </a:solidFill>
                <a:latin typeface="Arial"/>
                <a:ea typeface="Arial"/>
                <a:cs typeface="Arial"/>
                <a:sym typeface="Arial"/>
              </a:rPr>
              <a:t> all i = 1 to a </a:t>
            </a:r>
            <a:r>
              <a:rPr lang="en-IN" sz="1400" b="1" i="0" u="none" strike="noStrike" cap="none">
                <a:solidFill>
                  <a:schemeClr val="dk1"/>
                </a:solidFill>
                <a:latin typeface="Arial"/>
                <a:ea typeface="Arial"/>
                <a:cs typeface="Arial"/>
                <a:sym typeface="Arial"/>
              </a:rPr>
              <a:t>do</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 	     //a times repeated addn of c where is 9</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     </a:t>
            </a:r>
            <a:r>
              <a:rPr lang="en-IN" sz="1400" b="1" i="0" u="none" strike="noStrike" cap="none">
                <a:solidFill>
                  <a:schemeClr val="dk1"/>
                </a:solidFill>
                <a:latin typeface="Arial"/>
                <a:ea typeface="Arial"/>
                <a:cs typeface="Arial"/>
                <a:sym typeface="Arial"/>
              </a:rPr>
              <a:t>return</a:t>
            </a:r>
            <a:r>
              <a:rPr lang="en-IN" sz="1400" b="0" i="0" u="none" strike="noStrike" cap="none">
                <a:solidFill>
                  <a:schemeClr val="dk1"/>
                </a:solidFill>
                <a:latin typeface="Arial"/>
                <a:ea typeface="Arial"/>
                <a:cs typeface="Arial"/>
                <a:sym typeface="Arial"/>
              </a:rPr>
              <a:t> c</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1" i="0" u="none" strike="noStrike" cap="none">
                <a:solidFill>
                  <a:schemeClr val="dk1"/>
                </a:solidFill>
                <a:latin typeface="Arial"/>
                <a:ea typeface="Arial"/>
                <a:cs typeface="Arial"/>
                <a:sym typeface="Arial"/>
              </a:rPr>
              <a:t>procedure</a:t>
            </a:r>
            <a:r>
              <a:rPr lang="en-IN" sz="1400" b="0" i="0" u="none" strike="noStrike" cap="none">
                <a:solidFill>
                  <a:schemeClr val="dk1"/>
                </a:solidFill>
                <a:latin typeface="Arial"/>
                <a:ea typeface="Arial"/>
                <a:cs typeface="Arial"/>
                <a:sym typeface="Arial"/>
              </a:rPr>
              <a:t> </a:t>
            </a:r>
            <a:r>
              <a:rPr lang="en-IN" sz="1400" b="0" i="1" u="none" strike="noStrike" cap="none">
                <a:solidFill>
                  <a:schemeClr val="dk1"/>
                </a:solidFill>
                <a:latin typeface="Arial"/>
                <a:ea typeface="Arial"/>
                <a:cs typeface="Arial"/>
                <a:sym typeface="Arial"/>
              </a:rPr>
              <a:t>lookup(inta, intb)</a:t>
            </a:r>
            <a:endParaRPr sz="1400" b="0" i="1"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100"/>
              <a:buFont typeface="Arial"/>
              <a:buNone/>
            </a:pPr>
            <a:r>
              <a:rPr lang="en-IN" sz="1400" b="1" i="0" u="none" strike="noStrike" cap="none">
                <a:solidFill>
                  <a:schemeClr val="dk1"/>
                </a:solidFill>
                <a:latin typeface="Arial"/>
                <a:ea typeface="Arial"/>
                <a:cs typeface="Arial"/>
                <a:sym typeface="Arial"/>
              </a:rPr>
              <a:t>return</a:t>
            </a:r>
            <a:r>
              <a:rPr lang="en-IN" sz="1400" b="0" i="0" u="none" strike="noStrike" cap="none">
                <a:solidFill>
                  <a:schemeClr val="dk1"/>
                </a:solidFill>
                <a:latin typeface="Arial"/>
                <a:ea typeface="Arial"/>
                <a:cs typeface="Arial"/>
                <a:sym typeface="Arial"/>
              </a:rPr>
              <a:t> look-Up[</a:t>
            </a:r>
            <a:r>
              <a:rPr lang="en-IN" sz="1400" b="0" i="1" u="none" strike="noStrike" cap="none">
                <a:solidFill>
                  <a:schemeClr val="dk1"/>
                </a:solidFill>
                <a:latin typeface="Arial"/>
                <a:ea typeface="Arial"/>
                <a:cs typeface="Arial"/>
                <a:sym typeface="Arial"/>
              </a:rPr>
              <a:t>mul(a−1)+(b−1)</a:t>
            </a:r>
            <a:r>
              <a:rPr lang="en-IN" sz="1400" b="0"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a←Real part of 1st num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b←Img part of 1st num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c←Real part of 2nd num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400" b="0" i="0" u="none" strike="noStrike" cap="none">
                <a:solidFill>
                  <a:schemeClr val="dk1"/>
                </a:solidFill>
                <a:latin typeface="Arial"/>
                <a:ea typeface="Arial"/>
                <a:cs typeface="Arial"/>
                <a:sym typeface="Arial"/>
              </a:rPr>
              <a:t>d←Img part of 2nd num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num1String←parsed a to string</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400" b="0" i="0" u="none" strike="noStrike" cap="none">
                <a:solidFill>
                  <a:schemeClr val="dk1"/>
                </a:solidFill>
                <a:latin typeface="Arial"/>
                <a:ea typeface="Arial"/>
                <a:cs typeface="Arial"/>
                <a:sym typeface="Arial"/>
              </a:rPr>
              <a:t>num2String←parsed c to string</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reverse(num1Str)</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reverse(num2Str)</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seu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12622" y="280472"/>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7"/>
          <p:cNvSpPr txBox="1"/>
          <p:nvPr/>
        </p:nvSpPr>
        <p:spPr>
          <a:xfrm>
            <a:off x="311760" y="401040"/>
            <a:ext cx="8519760" cy="6253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rgbClr val="000000"/>
              </a:solidFill>
              <a:latin typeface="Arial"/>
              <a:ea typeface="Arial"/>
              <a:cs typeface="Arial"/>
              <a:sym typeface="Arial"/>
            </a:endParaRPr>
          </a:p>
        </p:txBody>
      </p:sp>
      <p:sp>
        <p:nvSpPr>
          <p:cNvPr id="214" name="Google Shape;214;p47"/>
          <p:cNvSpPr txBox="1"/>
          <p:nvPr/>
        </p:nvSpPr>
        <p:spPr>
          <a:xfrm>
            <a:off x="504000" y="504000"/>
            <a:ext cx="8496000" cy="453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r>
              <a:rPr lang="en-IN" sz="1400" b="1" i="0" u="none" strike="noStrike" cap="none">
                <a:solidFill>
                  <a:schemeClr val="dk1"/>
                </a:solidFill>
                <a:latin typeface="Arial"/>
                <a:ea typeface="Arial"/>
                <a:cs typeface="Arial"/>
                <a:sym typeface="Arial"/>
              </a:rPr>
              <a:t>for</a:t>
            </a:r>
            <a:r>
              <a:rPr lang="en-IN" sz="1400" b="0" i="0" u="none" strike="noStrike" cap="none">
                <a:solidFill>
                  <a:schemeClr val="dk1"/>
                </a:solidFill>
                <a:latin typeface="Arial"/>
                <a:ea typeface="Arial"/>
                <a:cs typeface="Arial"/>
                <a:sym typeface="Arial"/>
              </a:rPr>
              <a:t> all i = 1 to no of digits in num1 </a:t>
            </a:r>
            <a:r>
              <a:rPr lang="en-IN" sz="1400" b="1" i="0" u="none" strike="noStrike" cap="none">
                <a:solidFill>
                  <a:schemeClr val="dk1"/>
                </a:solidFill>
                <a:latin typeface="Arial"/>
                <a:ea typeface="Arial"/>
                <a:cs typeface="Arial"/>
                <a:sym typeface="Arial"/>
              </a:rPr>
              <a:t>do</a:t>
            </a:r>
            <a:endParaRPr sz="1400" b="1" i="0" u="none" strike="noStrike" cap="none">
              <a:solidFill>
                <a:schemeClr val="dk1"/>
              </a:solidFill>
              <a:latin typeface="Arial"/>
              <a:ea typeface="Arial"/>
              <a:cs typeface="Arial"/>
              <a:sym typeface="Arial"/>
            </a:endParaRPr>
          </a:p>
          <a:p>
            <a:pPr marL="9144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carry←0 </a:t>
            </a:r>
            <a:endParaRPr sz="1400" b="0" i="0" u="none" strike="noStrike" cap="none">
              <a:solidFill>
                <a:schemeClr val="dk1"/>
              </a:solidFill>
              <a:latin typeface="Arial"/>
              <a:ea typeface="Arial"/>
              <a:cs typeface="Arial"/>
              <a:sym typeface="Arial"/>
            </a:endParaRPr>
          </a:p>
          <a:p>
            <a:pPr marL="914400" marR="0" lvl="0" indent="457200" algn="l" rtl="0">
              <a:lnSpc>
                <a:spcPct val="100000"/>
              </a:lnSpc>
              <a:spcBef>
                <a:spcPts val="0"/>
              </a:spcBef>
              <a:spcAft>
                <a:spcPts val="0"/>
              </a:spcAft>
              <a:buClr>
                <a:schemeClr val="dk1"/>
              </a:buClr>
              <a:buSzPts val="1100"/>
              <a:buFont typeface="Arial"/>
              <a:buNone/>
            </a:pPr>
            <a:r>
              <a:rPr lang="en-IN" sz="1400" b="1" i="0" u="none" strike="noStrike" cap="none">
                <a:solidFill>
                  <a:schemeClr val="dk1"/>
                </a:solidFill>
                <a:latin typeface="Arial"/>
                <a:ea typeface="Arial"/>
                <a:cs typeface="Arial"/>
                <a:sym typeface="Arial"/>
              </a:rPr>
              <a:t>for</a:t>
            </a:r>
            <a:r>
              <a:rPr lang="en-IN" sz="1400" b="0" i="0" u="none" strike="noStrike" cap="none">
                <a:solidFill>
                  <a:schemeClr val="dk1"/>
                </a:solidFill>
                <a:latin typeface="Arial"/>
                <a:ea typeface="Arial"/>
                <a:cs typeface="Arial"/>
                <a:sym typeface="Arial"/>
              </a:rPr>
              <a:t> all j = 1 to no of digits in num2 </a:t>
            </a:r>
            <a:r>
              <a:rPr lang="en-IN" sz="1400" b="1" i="0" u="none" strike="noStrike" cap="none">
                <a:solidFill>
                  <a:schemeClr val="dk1"/>
                </a:solidFill>
                <a:latin typeface="Arial"/>
                <a:ea typeface="Arial"/>
                <a:cs typeface="Arial"/>
                <a:sym typeface="Arial"/>
              </a:rPr>
              <a:t>do</a:t>
            </a:r>
            <a:endParaRPr sz="1400" b="1" i="0"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product←</a:t>
            </a:r>
            <a:r>
              <a:rPr lang="en-IN" sz="1400" b="0" i="1" u="none" strike="noStrike" cap="none">
                <a:solidFill>
                  <a:schemeClr val="dk1"/>
                </a:solidFill>
                <a:latin typeface="Arial"/>
                <a:ea typeface="Arial"/>
                <a:cs typeface="Arial"/>
                <a:sym typeface="Arial"/>
              </a:rPr>
              <a:t>lookup(num1Str[i], num2Str[j])</a:t>
            </a:r>
            <a:endParaRPr sz="1400" b="0" i="1"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product←product+carry</a:t>
            </a:r>
            <a:endParaRPr sz="1400" b="0" i="0"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result←unit_place_of_product</a:t>
            </a:r>
            <a:endParaRPr sz="1400" b="0" i="0"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carry←tens_place_of_product</a:t>
            </a:r>
            <a:endParaRPr sz="1400" b="0" i="0" u="none" strike="noStrike" cap="none">
              <a:solidFill>
                <a:schemeClr val="dk1"/>
              </a:solidFill>
              <a:latin typeface="Arial"/>
              <a:ea typeface="Arial"/>
              <a:cs typeface="Arial"/>
              <a:sym typeface="Arial"/>
            </a:endParaRPr>
          </a:p>
          <a:p>
            <a:pPr marL="1828800" marR="0" lvl="0" indent="0" algn="l" rtl="0">
              <a:lnSpc>
                <a:spcPct val="100000"/>
              </a:lnSpc>
              <a:spcBef>
                <a:spcPts val="0"/>
              </a:spcBef>
              <a:spcAft>
                <a:spcPts val="0"/>
              </a:spcAft>
              <a:buClr>
                <a:srgbClr val="000000"/>
              </a:buClr>
              <a:buSzPts val="1100"/>
              <a:buFont typeface="Arial"/>
              <a:buNone/>
            </a:pPr>
            <a:r>
              <a:rPr lang="en-IN" sz="1400" b="0" i="0" u="none" strike="noStrike" cap="none">
                <a:solidFill>
                  <a:schemeClr val="dk1"/>
                </a:solidFill>
                <a:latin typeface="Arial"/>
                <a:ea typeface="Arial"/>
                <a:cs typeface="Arial"/>
                <a:sym typeface="Arial"/>
              </a:rPr>
              <a:t>intermediate_result←concatenate(result)</a:t>
            </a:r>
            <a:endParaRPr sz="1400" b="0" i="0" u="none" strike="noStrike" cap="none">
              <a:solidFill>
                <a:schemeClr val="dk1"/>
              </a:solidFill>
              <a:latin typeface="Arial"/>
              <a:ea typeface="Arial"/>
              <a:cs typeface="Arial"/>
              <a:sym typeface="Arial"/>
            </a:endParaRPr>
          </a:p>
          <a:p>
            <a:pPr marL="18288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chemeClr val="dk1"/>
              </a:buClr>
              <a:buSzPts val="1100"/>
              <a:buFont typeface="Arial"/>
              <a:buNone/>
            </a:pPr>
            <a:r>
              <a:rPr lang="en-IN" sz="1400" b="1" i="0" u="none" strike="noStrike" cap="none">
                <a:solidFill>
                  <a:schemeClr val="dk1"/>
                </a:solidFill>
                <a:latin typeface="Arial"/>
                <a:ea typeface="Arial"/>
                <a:cs typeface="Arial"/>
                <a:sym typeface="Arial"/>
              </a:rPr>
              <a:t>procedure </a:t>
            </a:r>
            <a:r>
              <a:rPr lang="en-IN" sz="1400" b="0" i="1" u="none" strike="noStrike" cap="none">
                <a:solidFill>
                  <a:schemeClr val="dk1"/>
                </a:solidFill>
                <a:latin typeface="Arial"/>
                <a:ea typeface="Arial"/>
                <a:cs typeface="Arial"/>
                <a:sym typeface="Arial"/>
              </a:rPr>
              <a:t>reverse(intermediateresult)</a:t>
            </a:r>
            <a:endParaRPr sz="1400" b="0" i="1" u="none" strike="noStrike" cap="none">
              <a:solidFill>
                <a:schemeClr val="dk1"/>
              </a:solidFill>
              <a:latin typeface="Arial"/>
              <a:ea typeface="Arial"/>
              <a:cs typeface="Arial"/>
              <a:sym typeface="Arial"/>
            </a:endParaRPr>
          </a:p>
          <a:p>
            <a:pPr marL="1371600" marR="0" lvl="0" indent="457200" algn="l" rtl="0">
              <a:lnSpc>
                <a:spcPct val="100000"/>
              </a:lnSpc>
              <a:spcBef>
                <a:spcPts val="0"/>
              </a:spcBef>
              <a:spcAft>
                <a:spcPts val="0"/>
              </a:spcAft>
              <a:buClr>
                <a:srgbClr val="000000"/>
              </a:buClr>
              <a:buSzPts val="1100"/>
              <a:buFont typeface="Arial"/>
              <a:buNone/>
            </a:pPr>
            <a:r>
              <a:rPr lang="en-IN" sz="1400" b="0" i="0" u="none" strike="noStrike" cap="none">
                <a:solidFill>
                  <a:schemeClr val="dk1"/>
                </a:solidFill>
                <a:latin typeface="Arial"/>
                <a:ea typeface="Arial"/>
                <a:cs typeface="Arial"/>
                <a:sym typeface="Arial"/>
              </a:rPr>
              <a:t>finalResult←finalResult+intermediateRes</a:t>
            </a:r>
            <a:endParaRPr sz="1400" b="0" i="0" u="none" strike="noStrike" cap="none">
              <a:solidFill>
                <a:schemeClr val="dk1"/>
              </a:solidFill>
              <a:latin typeface="Arial"/>
              <a:ea typeface="Arial"/>
              <a:cs typeface="Arial"/>
              <a:sym typeface="Arial"/>
            </a:endParaRPr>
          </a:p>
          <a:p>
            <a:pPr marL="13716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1100"/>
              <a:buFont typeface="Arial"/>
              <a:buNone/>
            </a:pPr>
            <a:r>
              <a:rPr lang="en-IN" sz="1400" b="0" i="0" u="none" strike="noStrike" cap="none">
                <a:solidFill>
                  <a:schemeClr val="dk1"/>
                </a:solidFill>
                <a:latin typeface="Arial"/>
                <a:ea typeface="Arial"/>
                <a:cs typeface="Arial"/>
                <a:sym typeface="Arial"/>
              </a:rPr>
              <a:t>print(finalResult)</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8"/>
          <p:cNvSpPr/>
          <p:nvPr/>
        </p:nvSpPr>
        <p:spPr>
          <a:xfrm>
            <a:off x="360360" y="403200"/>
            <a:ext cx="6983640" cy="8208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IN" sz="4800" b="0" i="0" u="none" strike="noStrike" cap="none">
                <a:solidFill>
                  <a:srgbClr val="2A3990"/>
                </a:solidFill>
                <a:latin typeface="Roboto"/>
                <a:ea typeface="Roboto"/>
                <a:cs typeface="Roboto"/>
                <a:sym typeface="Roboto"/>
              </a:rPr>
              <a:t>Experimental Analysis</a:t>
            </a:r>
            <a:endParaRPr sz="4800" b="0" i="0" u="none" strike="noStrike" cap="none">
              <a:solidFill>
                <a:srgbClr val="000000"/>
              </a:solidFill>
              <a:latin typeface="Arial"/>
              <a:ea typeface="Arial"/>
              <a:cs typeface="Arial"/>
              <a:sym typeface="Arial"/>
            </a:endParaRPr>
          </a:p>
        </p:txBody>
      </p:sp>
      <p:sp>
        <p:nvSpPr>
          <p:cNvPr id="220" name="Google Shape;220;p48"/>
          <p:cNvSpPr txBox="1"/>
          <p:nvPr/>
        </p:nvSpPr>
        <p:spPr>
          <a:xfrm>
            <a:off x="557640" y="1776240"/>
            <a:ext cx="8010360" cy="2394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For the experimental analysis of this algorithm, we will take same values of real and imaginary part for both complex numbers for easy calculations and find product of real-real,real-imaginary or imaginary-imaginary parts.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And for every single digit pair of the multiplicant and the multiplier we need to access product from the look-Up table at max 9 iterations in the repeated addition loop of mul(9) for function and 0 iterations for mul(0).</a:t>
            </a:r>
            <a:endParaRPr sz="1800" b="0" i="0" u="none" strike="noStrike" cap="none">
              <a:solidFill>
                <a:srgbClr val="000000"/>
              </a:solidFill>
              <a:latin typeface="Arial"/>
              <a:ea typeface="Arial"/>
              <a:cs typeface="Arial"/>
              <a:sym typeface="Arial"/>
            </a:endParaRPr>
          </a:p>
        </p:txBody>
      </p:sp>
      <p:pic>
        <p:nvPicPr>
          <p:cNvPr id="2" name="gener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05206" y="26210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1044</Words>
  <Application>Microsoft Office PowerPoint</Application>
  <PresentationFormat>On-screen Show (16:9)</PresentationFormat>
  <Paragraphs>129</Paragraphs>
  <Slides>23</Slides>
  <Notes>23</Notes>
  <HiddenSlides>0</HiddenSlides>
  <MMClips>17</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Roboto</vt:lpstr>
      <vt:lpstr>Verdana</vt:lpstr>
      <vt:lpstr>Ubuntu</vt:lpstr>
      <vt:lpstr>Arial</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3</cp:revision>
  <dcterms:modified xsi:type="dcterms:W3CDTF">2019-02-12T14:27:44Z</dcterms:modified>
</cp:coreProperties>
</file>